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6.jpg" ContentType="image/gif"/>
  <Override PartName="/ppt/media/image141.jpg" ContentType="image/png"/>
  <Override PartName="/ppt/media/image14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75" r:id="rId2"/>
    <p:sldId id="259" r:id="rId3"/>
    <p:sldId id="261" r:id="rId4"/>
    <p:sldId id="263" r:id="rId5"/>
    <p:sldId id="262" r:id="rId6"/>
    <p:sldId id="264" r:id="rId7"/>
    <p:sldId id="257" r:id="rId8"/>
    <p:sldId id="258" r:id="rId9"/>
    <p:sldId id="265" r:id="rId10"/>
    <p:sldId id="266" r:id="rId11"/>
    <p:sldId id="268" r:id="rId12"/>
    <p:sldId id="271" r:id="rId13"/>
    <p:sldId id="269" r:id="rId14"/>
    <p:sldId id="267" r:id="rId15"/>
    <p:sldId id="270" r:id="rId16"/>
    <p:sldId id="272" r:id="rId17"/>
    <p:sldId id="273" r:id="rId18"/>
    <p:sldId id="277" r:id="rId19"/>
    <p:sldId id="278" r:id="rId20"/>
    <p:sldId id="279" r:id="rId21"/>
    <p:sldId id="276" r:id="rId22"/>
    <p:sldId id="280" r:id="rId23"/>
    <p:sldId id="281" r:id="rId24"/>
    <p:sldId id="282" r:id="rId25"/>
    <p:sldId id="287" r:id="rId26"/>
    <p:sldId id="289" r:id="rId27"/>
    <p:sldId id="290" r:id="rId28"/>
    <p:sldId id="294" r:id="rId29"/>
    <p:sldId id="293" r:id="rId30"/>
    <p:sldId id="292" r:id="rId31"/>
    <p:sldId id="291" r:id="rId32"/>
    <p:sldId id="288" r:id="rId33"/>
    <p:sldId id="296" r:id="rId34"/>
    <p:sldId id="297" r:id="rId35"/>
    <p:sldId id="300" r:id="rId36"/>
    <p:sldId id="299" r:id="rId37"/>
    <p:sldId id="295" r:id="rId38"/>
    <p:sldId id="302" r:id="rId39"/>
    <p:sldId id="301" r:id="rId40"/>
    <p:sldId id="304" r:id="rId41"/>
    <p:sldId id="305" r:id="rId42"/>
    <p:sldId id="307" r:id="rId43"/>
    <p:sldId id="312" r:id="rId44"/>
    <p:sldId id="306" r:id="rId45"/>
    <p:sldId id="308" r:id="rId46"/>
    <p:sldId id="311" r:id="rId47"/>
    <p:sldId id="309" r:id="rId48"/>
    <p:sldId id="310" r:id="rId49"/>
    <p:sldId id="303" r:id="rId50"/>
    <p:sldId id="314" r:id="rId51"/>
    <p:sldId id="316" r:id="rId52"/>
    <p:sldId id="315" r:id="rId53"/>
    <p:sldId id="317" r:id="rId54"/>
    <p:sldId id="318" r:id="rId55"/>
    <p:sldId id="319" r:id="rId56"/>
    <p:sldId id="324" r:id="rId57"/>
    <p:sldId id="321" r:id="rId58"/>
    <p:sldId id="322" r:id="rId59"/>
    <p:sldId id="323" r:id="rId60"/>
    <p:sldId id="325" r:id="rId61"/>
    <p:sldId id="313" r:id="rId62"/>
    <p:sldId id="327" r:id="rId63"/>
    <p:sldId id="328" r:id="rId64"/>
    <p:sldId id="329" r:id="rId65"/>
    <p:sldId id="330" r:id="rId66"/>
    <p:sldId id="326" r:id="rId67"/>
    <p:sldId id="332" r:id="rId68"/>
    <p:sldId id="333" r:id="rId69"/>
    <p:sldId id="336" r:id="rId70"/>
    <p:sldId id="334" r:id="rId71"/>
    <p:sldId id="335" r:id="rId72"/>
    <p:sldId id="331" r:id="rId73"/>
    <p:sldId id="338" r:id="rId74"/>
    <p:sldId id="339" r:id="rId75"/>
    <p:sldId id="337" r:id="rId76"/>
    <p:sldId id="343" r:id="rId77"/>
    <p:sldId id="340" r:id="rId78"/>
    <p:sldId id="341" r:id="rId79"/>
    <p:sldId id="345" r:id="rId80"/>
    <p:sldId id="347" r:id="rId81"/>
    <p:sldId id="342" r:id="rId82"/>
    <p:sldId id="348" r:id="rId83"/>
    <p:sldId id="349" r:id="rId84"/>
    <p:sldId id="346" r:id="rId85"/>
    <p:sldId id="350" r:id="rId86"/>
    <p:sldId id="351" r:id="rId87"/>
    <p:sldId id="358" r:id="rId88"/>
    <p:sldId id="360" r:id="rId89"/>
    <p:sldId id="359" r:id="rId90"/>
    <p:sldId id="352" r:id="rId91"/>
    <p:sldId id="361" r:id="rId92"/>
    <p:sldId id="363" r:id="rId93"/>
    <p:sldId id="353" r:id="rId94"/>
    <p:sldId id="364" r:id="rId95"/>
    <p:sldId id="344" r:id="rId96"/>
    <p:sldId id="371" r:id="rId97"/>
    <p:sldId id="366" r:id="rId98"/>
    <p:sldId id="367" r:id="rId99"/>
    <p:sldId id="372" r:id="rId100"/>
    <p:sldId id="368" r:id="rId101"/>
    <p:sldId id="369" r:id="rId102"/>
    <p:sldId id="376" r:id="rId103"/>
    <p:sldId id="377" r:id="rId104"/>
    <p:sldId id="370" r:id="rId105"/>
    <p:sldId id="373" r:id="rId106"/>
    <p:sldId id="378" r:id="rId107"/>
    <p:sldId id="379" r:id="rId108"/>
    <p:sldId id="365" r:id="rId109"/>
    <p:sldId id="381" r:id="rId110"/>
    <p:sldId id="382" r:id="rId111"/>
    <p:sldId id="383" r:id="rId112"/>
    <p:sldId id="384" r:id="rId113"/>
    <p:sldId id="385" r:id="rId114"/>
    <p:sldId id="390" r:id="rId115"/>
    <p:sldId id="386" r:id="rId116"/>
    <p:sldId id="380" r:id="rId117"/>
    <p:sldId id="392" r:id="rId118"/>
    <p:sldId id="393" r:id="rId119"/>
    <p:sldId id="394" r:id="rId120"/>
    <p:sldId id="391" r:id="rId121"/>
    <p:sldId id="396" r:id="rId122"/>
    <p:sldId id="397" r:id="rId123"/>
    <p:sldId id="402" r:id="rId124"/>
    <p:sldId id="403" r:id="rId125"/>
    <p:sldId id="405" r:id="rId126"/>
    <p:sldId id="398" r:id="rId127"/>
    <p:sldId id="400" r:id="rId128"/>
    <p:sldId id="399" r:id="rId129"/>
    <p:sldId id="401" r:id="rId130"/>
    <p:sldId id="407" r:id="rId131"/>
    <p:sldId id="408" r:id="rId132"/>
    <p:sldId id="395" r:id="rId133"/>
    <p:sldId id="410" r:id="rId134"/>
    <p:sldId id="411" r:id="rId135"/>
    <p:sldId id="412" r:id="rId136"/>
    <p:sldId id="413" r:id="rId137"/>
    <p:sldId id="414" r:id="rId138"/>
    <p:sldId id="416" r:id="rId139"/>
    <p:sldId id="415" r:id="rId140"/>
    <p:sldId id="409"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1-综述" id="{7AD954F1-908C-404A-AFA4-CDA05B0D5973}">
          <p14:sldIdLst>
            <p14:sldId id="275"/>
            <p14:sldId id="259"/>
            <p14:sldId id="261"/>
            <p14:sldId id="263"/>
            <p14:sldId id="262"/>
            <p14:sldId id="264"/>
            <p14:sldId id="257"/>
            <p14:sldId id="258"/>
            <p14:sldId id="265"/>
            <p14:sldId id="266"/>
            <p14:sldId id="268"/>
            <p14:sldId id="271"/>
            <p14:sldId id="269"/>
            <p14:sldId id="267"/>
            <p14:sldId id="270"/>
            <p14:sldId id="272"/>
            <p14:sldId id="273"/>
          </p14:sldIdLst>
        </p14:section>
        <p14:section name="02-LED" id="{C7CF9902-3D4D-4198-B9CC-1CEEC33593D1}">
          <p14:sldIdLst>
            <p14:sldId id="277"/>
            <p14:sldId id="278"/>
            <p14:sldId id="279"/>
          </p14:sldIdLst>
        </p14:section>
        <p14:section name="03-独立按键" id="{1F885A7E-7A21-47C1-BB8B-41E7C07CF2B7}">
          <p14:sldIdLst>
            <p14:sldId id="276"/>
            <p14:sldId id="280"/>
            <p14:sldId id="281"/>
            <p14:sldId id="282"/>
          </p14:sldIdLst>
        </p14:section>
        <p14:section name="04-数码管" id="{D07B937D-3ECC-4763-A129-2FF7B4850051}">
          <p14:sldIdLst>
            <p14:sldId id="287"/>
            <p14:sldId id="289"/>
            <p14:sldId id="290"/>
            <p14:sldId id="294"/>
            <p14:sldId id="293"/>
            <p14:sldId id="292"/>
            <p14:sldId id="291"/>
          </p14:sldIdLst>
        </p14:section>
        <p14:section name="05-模块化及调试工具" id="{ED178C24-1B9A-476C-995A-7C24E6865E37}">
          <p14:sldIdLst>
            <p14:sldId id="288"/>
            <p14:sldId id="296"/>
            <p14:sldId id="297"/>
            <p14:sldId id="300"/>
            <p14:sldId id="299"/>
          </p14:sldIdLst>
        </p14:section>
        <p14:section name="06-矩阵键盘" id="{E30319CE-8319-405E-8443-FB3C5E36B193}">
          <p14:sldIdLst>
            <p14:sldId id="295"/>
            <p14:sldId id="302"/>
          </p14:sldIdLst>
        </p14:section>
        <p14:section name="07-定时器" id="{E00C53BC-130F-4DEF-AA98-66B033384FBE}">
          <p14:sldIdLst>
            <p14:sldId id="301"/>
            <p14:sldId id="304"/>
            <p14:sldId id="305"/>
            <p14:sldId id="307"/>
            <p14:sldId id="312"/>
            <p14:sldId id="306"/>
            <p14:sldId id="308"/>
            <p14:sldId id="311"/>
            <p14:sldId id="309"/>
            <p14:sldId id="310"/>
          </p14:sldIdLst>
        </p14:section>
        <p14:section name="08-串口" id="{C69ED584-733B-46C5-8DAC-7C9ED541DE8C}">
          <p14:sldIdLst>
            <p14:sldId id="303"/>
            <p14:sldId id="314"/>
            <p14:sldId id="316"/>
            <p14:sldId id="315"/>
            <p14:sldId id="317"/>
            <p14:sldId id="318"/>
            <p14:sldId id="319"/>
            <p14:sldId id="324"/>
            <p14:sldId id="321"/>
            <p14:sldId id="322"/>
            <p14:sldId id="323"/>
            <p14:sldId id="325"/>
          </p14:sldIdLst>
        </p14:section>
        <p14:section name="09-LED点阵屏" id="{3E28DA7E-E0B7-4A14-A43E-C2A467836B27}">
          <p14:sldIdLst>
            <p14:sldId id="313"/>
            <p14:sldId id="327"/>
            <p14:sldId id="328"/>
            <p14:sldId id="329"/>
            <p14:sldId id="330"/>
          </p14:sldIdLst>
        </p14:section>
        <p14:section name="10-DS1302实时时钟" id="{8582FD2A-D96A-4E53-A9BA-58C8C13D65FD}">
          <p14:sldIdLst>
            <p14:sldId id="326"/>
            <p14:sldId id="332"/>
            <p14:sldId id="333"/>
            <p14:sldId id="336"/>
            <p14:sldId id="334"/>
            <p14:sldId id="335"/>
          </p14:sldIdLst>
        </p14:section>
        <p14:section name="11-蜂鸣器" id="{052CB656-2490-44C3-BF37-8D82BA6C55F6}">
          <p14:sldIdLst>
            <p14:sldId id="331"/>
            <p14:sldId id="338"/>
            <p14:sldId id="339"/>
            <p14:sldId id="337"/>
            <p14:sldId id="343"/>
            <p14:sldId id="340"/>
            <p14:sldId id="341"/>
          </p14:sldIdLst>
        </p14:section>
        <p14:section name="12-AT24C02(I2C)" id="{606CFEEB-6EDE-423D-A9CB-70AFBC914CAA}">
          <p14:sldIdLst>
            <p14:sldId id="345"/>
            <p14:sldId id="347"/>
            <p14:sldId id="342"/>
            <p14:sldId id="348"/>
            <p14:sldId id="349"/>
            <p14:sldId id="346"/>
            <p14:sldId id="350"/>
            <p14:sldId id="351"/>
            <p14:sldId id="358"/>
            <p14:sldId id="360"/>
            <p14:sldId id="359"/>
            <p14:sldId id="352"/>
            <p14:sldId id="361"/>
            <p14:sldId id="363"/>
            <p14:sldId id="353"/>
            <p14:sldId id="364"/>
          </p14:sldIdLst>
        </p14:section>
        <p14:section name="13-DS18B20(单总线)" id="{6B3A5A99-740D-40A5-8FF5-790F89DE49BF}">
          <p14:sldIdLst>
            <p14:sldId id="344"/>
            <p14:sldId id="371"/>
            <p14:sldId id="366"/>
            <p14:sldId id="367"/>
            <p14:sldId id="372"/>
            <p14:sldId id="368"/>
            <p14:sldId id="369"/>
            <p14:sldId id="376"/>
            <p14:sldId id="377"/>
            <p14:sldId id="370"/>
            <p14:sldId id="373"/>
            <p14:sldId id="378"/>
            <p14:sldId id="379"/>
          </p14:sldIdLst>
        </p14:section>
        <p14:section name="14-LCD1602液晶显示屏" id="{66F9C233-E207-41B7-A214-5C83772163F3}">
          <p14:sldIdLst>
            <p14:sldId id="365"/>
            <p14:sldId id="381"/>
            <p14:sldId id="382"/>
            <p14:sldId id="383"/>
            <p14:sldId id="384"/>
            <p14:sldId id="385"/>
            <p14:sldId id="390"/>
            <p14:sldId id="386"/>
          </p14:sldIdLst>
        </p14:section>
        <p14:section name="15-直流电机驱动(PWM)" id="{6AC74BB3-7BB2-49D6-9553-2307E288E85F}">
          <p14:sldIdLst>
            <p14:sldId id="380"/>
            <p14:sldId id="392"/>
            <p14:sldId id="393"/>
            <p14:sldId id="394"/>
          </p14:sldIdLst>
        </p14:section>
        <p14:section name="16-AD/DA" id="{FED42A9B-E9DB-4DCA-A5FC-AC1407729A55}">
          <p14:sldIdLst>
            <p14:sldId id="391"/>
            <p14:sldId id="396"/>
            <p14:sldId id="397"/>
            <p14:sldId id="402"/>
            <p14:sldId id="403"/>
            <p14:sldId id="405"/>
            <p14:sldId id="398"/>
            <p14:sldId id="400"/>
            <p14:sldId id="399"/>
            <p14:sldId id="401"/>
            <p14:sldId id="407"/>
            <p14:sldId id="408"/>
          </p14:sldIdLst>
        </p14:section>
        <p14:section name="17-红外遥控(外部中断)" id="{E7A8F699-610F-48F3-8267-0B7CAF1123FD}">
          <p14:sldIdLst>
            <p14:sldId id="395"/>
            <p14:sldId id="410"/>
            <p14:sldId id="411"/>
            <p14:sldId id="412"/>
            <p14:sldId id="413"/>
            <p14:sldId id="414"/>
            <p14:sldId id="416"/>
            <p14:sldId id="415"/>
          </p14:sldIdLst>
        </p14:section>
        <p14:section name="END" id="{70411932-9939-4DB5-AD03-9F7E6175FCC3}">
          <p14:sldIdLst>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4FE"/>
    <a:srgbClr val="FF6565"/>
    <a:srgbClr val="FA8282"/>
    <a:srgbClr val="E59797"/>
    <a:srgbClr val="5C49E9"/>
    <a:srgbClr val="FF5353"/>
    <a:srgbClr val="F0F0F0"/>
    <a:srgbClr val="EBF1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86" autoAdjust="0"/>
    <p:restoredTop sz="94660"/>
  </p:normalViewPr>
  <p:slideViewPr>
    <p:cSldViewPr snapToGrid="0">
      <p:cViewPr varScale="1">
        <p:scale>
          <a:sx n="124" d="100"/>
          <a:sy n="124" d="100"/>
        </p:scale>
        <p:origin x="5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3B226-618F-4BB3-85D7-E7C50B267AC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6C2B66A-72A0-45F1-8F4E-E9BF062260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58EE74-EB9E-4E8C-A878-B3EA3B1EE0D4}"/>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C36E644F-1BF5-4A61-A8D0-05083AFD8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2FFC6C0-E0DB-4E0C-9737-517CC71C018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460543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18F788-3EE2-402E-BD3C-62BC3C5AB4E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125CDCE-FE24-440B-ABC2-286F84E4FAD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F15199-4C8A-4F81-9475-D58B38B4BD25}"/>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9EB844D8-5818-4518-86BA-A1C9529D53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31E1CF-5238-4622-8A80-157BB56E8C1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557760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1DCE61-66AA-467C-932F-B5CB5331AAA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8F4CD80-06DA-4D63-A3C4-D8389AFAF61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0355B-4C54-4471-9A07-578866FCC389}"/>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B3BA569F-50E1-4F0A-87BC-FC63A106BB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0D811-3E25-4260-873F-CEDDF4F86178}"/>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74905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465F8-8FE5-4C92-91C6-E6519AEE75E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855895D-E69F-49C2-93E8-B361D10ECB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59BA13-169F-447E-9D8F-214BD8C59260}"/>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086EE98F-DC1A-4AAE-855C-D7E338742A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0E44D2-905F-4223-8F69-59DEE666F9FD}"/>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95888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7C334-7F9A-4EC4-94FC-5B857296FE8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577A4CA-0E89-427D-926C-D284FCB46B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FE27E53-827F-45B6-A54A-0A0FCFC4CD5C}"/>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A032B9BE-D521-4664-80AC-8E93A5E52C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84A850-07D8-4463-9013-DB1AAFD3D9E5}"/>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88910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B7FEF-9346-4294-BF22-820400269CA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604A6E-D95A-4F01-B47E-BA6E94C7BEE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4E98A62-9117-46AB-BA97-2D99847BF1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4329A8D-012A-4F8A-952B-F445B247C7F1}"/>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E0B6FF6D-6FFB-4842-BFC3-9C6314A01F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0474EF-D38A-4BAA-BCC5-41E6A9AEE8EF}"/>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1376828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2697E-9616-403B-900C-773D963C2B9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76BFA7-966C-4FEE-B1F3-225EED51B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0DA02C2-AB05-4390-8D46-6B1F4DF7229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65C383D-15B4-47FE-938C-113D9B304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2751E2B-6A49-4D63-8274-0E233015AF9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A022EBD-30FF-4487-9A1D-DC568EE76B4B}"/>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8" name="页脚占位符 7">
            <a:extLst>
              <a:ext uri="{FF2B5EF4-FFF2-40B4-BE49-F238E27FC236}">
                <a16:creationId xmlns:a16="http://schemas.microsoft.com/office/drawing/2014/main" id="{95312985-5E75-449F-861E-8F4EC5E5E96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F294D5-E0C5-4233-8B66-8F27D82DE55B}"/>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103370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5A40D-7AA7-4B1D-8EB8-48FFDB3A20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51DBA2-3B3C-4E06-B4E0-A6A1FCA91958}"/>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4" name="页脚占位符 3">
            <a:extLst>
              <a:ext uri="{FF2B5EF4-FFF2-40B4-BE49-F238E27FC236}">
                <a16:creationId xmlns:a16="http://schemas.microsoft.com/office/drawing/2014/main" id="{DC1372E6-8641-40A4-9C16-5E7CC8F3386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B122F3D-A95B-408C-AC3B-6F0CDE0FFCAA}"/>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449145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DFD8C7-7167-4741-9983-26884EB6E689}"/>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3" name="页脚占位符 2">
            <a:extLst>
              <a:ext uri="{FF2B5EF4-FFF2-40B4-BE49-F238E27FC236}">
                <a16:creationId xmlns:a16="http://schemas.microsoft.com/office/drawing/2014/main" id="{E7BA872C-AA3D-4A8E-9C91-CEBA03DC1B4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5B777C-7B01-477E-8FA3-E6BCA601F522}"/>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722532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0BF0B6-345D-4525-B75E-1CBDF7CD23D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6F5754-87C9-4B07-86E9-358CB64B4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ED30AE8-E615-45F1-B3CA-34450AA983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6D7263-6F53-4CC4-AAA6-14882F44DEEC}"/>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16A91C38-57B1-4723-BA6A-77A0873342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262DDD2-6F5E-4C16-B9E6-481FC71FC640}"/>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9932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74723B-76C0-415F-8E72-EB57D6C884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DF9DC5-709C-499F-ADB4-7341ADC91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B0E313-C22B-446F-8B80-9D5F3E3CC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F26D87-C735-4D2D-BD60-E1FEB109E994}"/>
              </a:ext>
            </a:extLst>
          </p:cNvPr>
          <p:cNvSpPr>
            <a:spLocks noGrp="1"/>
          </p:cNvSpPr>
          <p:nvPr>
            <p:ph type="dt" sz="half" idx="10"/>
          </p:nvPr>
        </p:nvSpPr>
        <p:spPr/>
        <p:txBody>
          <a:bodyPr/>
          <a:lstStyle/>
          <a:p>
            <a:fld id="{1F3D9B9E-4049-46EC-BA45-61482909A26F}" type="datetimeFigureOut">
              <a:rPr lang="zh-CN" altLang="en-US" smtClean="0"/>
              <a:t>2023/11/2</a:t>
            </a:fld>
            <a:endParaRPr lang="zh-CN" altLang="en-US"/>
          </a:p>
        </p:txBody>
      </p:sp>
      <p:sp>
        <p:nvSpPr>
          <p:cNvPr id="6" name="页脚占位符 5">
            <a:extLst>
              <a:ext uri="{FF2B5EF4-FFF2-40B4-BE49-F238E27FC236}">
                <a16:creationId xmlns:a16="http://schemas.microsoft.com/office/drawing/2014/main" id="{F385DE3D-B86A-4E87-A838-E2141E12777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F8547C-5CAC-4E5A-A738-8D665CBAD86E}"/>
              </a:ext>
            </a:extLst>
          </p:cNvPr>
          <p:cNvSpPr>
            <a:spLocks noGrp="1"/>
          </p:cNvSpPr>
          <p:nvPr>
            <p:ph type="sldNum" sz="quarter" idx="12"/>
          </p:nvPr>
        </p:nvSpPr>
        <p:spPr/>
        <p:txBody>
          <a:body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342389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A144A35-66F2-4CA9-A8B4-A9CF8E64D4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1642F7-901A-4A7C-A7F2-7635F5D108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CE15B1-33A2-4EFD-B590-F9399FCB0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3D9B9E-4049-46EC-BA45-61482909A26F}" type="datetimeFigureOut">
              <a:rPr lang="zh-CN" altLang="en-US" smtClean="0"/>
              <a:t>2023/11/2</a:t>
            </a:fld>
            <a:endParaRPr lang="zh-CN" altLang="en-US"/>
          </a:p>
        </p:txBody>
      </p:sp>
      <p:sp>
        <p:nvSpPr>
          <p:cNvPr id="5" name="页脚占位符 4">
            <a:extLst>
              <a:ext uri="{FF2B5EF4-FFF2-40B4-BE49-F238E27FC236}">
                <a16:creationId xmlns:a16="http://schemas.microsoft.com/office/drawing/2014/main" id="{89BE6751-B6C2-4351-B57C-BFAEC6AECA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C287763-14B1-41AB-92F9-EC6CB51B9F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E7C6A-F501-4051-B8BE-F21EB9C85917}" type="slidenum">
              <a:rPr lang="zh-CN" altLang="en-US" smtClean="0"/>
              <a:t>‹#›</a:t>
            </a:fld>
            <a:endParaRPr lang="zh-CN" altLang="en-US"/>
          </a:p>
        </p:txBody>
      </p:sp>
    </p:spTree>
    <p:extLst>
      <p:ext uri="{BB962C8B-B14F-4D97-AF65-F5344CB8AC3E}">
        <p14:creationId xmlns:p14="http://schemas.microsoft.com/office/powerpoint/2010/main" val="28174981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jpg"/><Relationship Id="rId7" Type="http://schemas.openxmlformats.org/officeDocument/2006/relationships/image" Target="../media/image123.jpg"/><Relationship Id="rId2" Type="http://schemas.openxmlformats.org/officeDocument/2006/relationships/image" Target="../media/image118.jpg"/><Relationship Id="rId1" Type="http://schemas.openxmlformats.org/officeDocument/2006/relationships/slideLayout" Target="../slideLayouts/slideLayout1.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1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3.png"/></Relationships>
</file>

<file path=ppt/slides/_rels/slide11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jpeg"/></Relationships>
</file>

<file path=ppt/slides/_rels/slide120.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1.xml"/><Relationship Id="rId5" Type="http://schemas.openxmlformats.org/officeDocument/2006/relationships/image" Target="../media/image139.jpg"/><Relationship Id="rId4" Type="http://schemas.openxmlformats.org/officeDocument/2006/relationships/image" Target="../media/image138.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140.gif"/><Relationship Id="rId1" Type="http://schemas.openxmlformats.org/officeDocument/2006/relationships/slideLayout" Target="../slideLayouts/slideLayout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jpg"/></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50.png"/><Relationship Id="rId4" Type="http://schemas.openxmlformats.org/officeDocument/2006/relationships/image" Target="../media/image149.png"/></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 Id="rId5" Type="http://schemas.openxmlformats.org/officeDocument/2006/relationships/image" Target="../media/image154.png"/><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jp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1.xml"/><Relationship Id="rId4" Type="http://schemas.openxmlformats.org/officeDocument/2006/relationships/image" Target="../media/image163.jpg"/></Relationships>
</file>

<file path=ppt/slides/_rels/slide13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xml"/><Relationship Id="rId5" Type="http://schemas.openxmlformats.org/officeDocument/2006/relationships/image" Target="../media/image168.png"/><Relationship Id="rId4" Type="http://schemas.openxmlformats.org/officeDocument/2006/relationships/image" Target="../media/image167.png"/></Relationships>
</file>

<file path=ppt/slides/_rels/slide1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5.png"/><Relationship Id="rId1" Type="http://schemas.openxmlformats.org/officeDocument/2006/relationships/slideLayout" Target="../slideLayouts/slideLayout1.xml"/><Relationship Id="rId5" Type="http://schemas.openxmlformats.org/officeDocument/2006/relationships/image" Target="../media/image168.png"/><Relationship Id="rId4" Type="http://schemas.openxmlformats.org/officeDocument/2006/relationships/image" Target="../media/image170.png"/></Relationships>
</file>

<file path=ppt/slides/_rels/slide135.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17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62.emf"/><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1.xml"/><Relationship Id="rId4" Type="http://schemas.openxmlformats.org/officeDocument/2006/relationships/image" Target="../media/image67.jp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1.xml"/><Relationship Id="rId4" Type="http://schemas.openxmlformats.org/officeDocument/2006/relationships/image" Target="../media/image81.jpe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课程简介</a:t>
            </a:r>
          </a:p>
        </p:txBody>
      </p:sp>
    </p:spTree>
    <p:extLst>
      <p:ext uri="{BB962C8B-B14F-4D97-AF65-F5344CB8AC3E}">
        <p14:creationId xmlns:p14="http://schemas.microsoft.com/office/powerpoint/2010/main" val="405013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单片机</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682151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所属系列：</a:t>
            </a:r>
            <a:r>
              <a:rPr lang="en-US" altLang="zh-CN" sz="2800"/>
              <a:t>51</a:t>
            </a:r>
            <a:r>
              <a:rPr lang="zh-CN" altLang="en-US" sz="2800"/>
              <a:t>单片机系列</a:t>
            </a:r>
            <a:endParaRPr lang="en-US" altLang="zh-CN" sz="2800"/>
          </a:p>
          <a:p>
            <a:pPr marL="457200" indent="-457200">
              <a:buFont typeface="Arial" panose="020B0604020202020204" pitchFamily="34" charset="0"/>
              <a:buChar char="•"/>
            </a:pPr>
            <a:r>
              <a:rPr lang="zh-CN" altLang="en-US" sz="2800"/>
              <a:t>公司：</a:t>
            </a:r>
            <a:r>
              <a:rPr lang="en-US" altLang="zh-CN" sz="2800"/>
              <a:t>STC</a:t>
            </a:r>
            <a:r>
              <a:rPr lang="zh-CN" altLang="en-US" sz="2800"/>
              <a:t>公司</a:t>
            </a:r>
            <a:endParaRPr lang="en-US" altLang="zh-CN" sz="2800"/>
          </a:p>
          <a:p>
            <a:pPr marL="457200" indent="-457200">
              <a:buFont typeface="Arial" panose="020B0604020202020204" pitchFamily="34" charset="0"/>
              <a:buChar char="•"/>
            </a:pPr>
            <a:r>
              <a:rPr lang="zh-CN" altLang="en-US" sz="2800"/>
              <a:t>位数：</a:t>
            </a:r>
            <a:r>
              <a:rPr lang="en-US" altLang="zh-CN" sz="2800"/>
              <a:t>8</a:t>
            </a:r>
            <a:r>
              <a:rPr lang="zh-CN" altLang="en-US" sz="2800"/>
              <a:t>位</a:t>
            </a:r>
            <a:endParaRPr lang="en-US" altLang="zh-CN" sz="2800"/>
          </a:p>
          <a:p>
            <a:pPr marL="457200" indent="-457200">
              <a:buFont typeface="Arial" panose="020B0604020202020204" pitchFamily="34" charset="0"/>
              <a:buChar char="•"/>
            </a:pPr>
            <a:r>
              <a:rPr lang="en-US" altLang="zh-CN" sz="2800"/>
              <a:t>RAM</a:t>
            </a:r>
            <a:r>
              <a:rPr lang="zh-CN" altLang="en-US" sz="2800"/>
              <a:t>：</a:t>
            </a:r>
            <a:r>
              <a:rPr lang="en-US" altLang="zh-CN" sz="2800"/>
              <a:t>512</a:t>
            </a:r>
            <a:r>
              <a:rPr lang="zh-CN" altLang="en-US" sz="2800"/>
              <a:t>字节</a:t>
            </a:r>
            <a:endParaRPr lang="en-US" altLang="zh-CN" sz="2800"/>
          </a:p>
          <a:p>
            <a:pPr marL="457200" indent="-457200">
              <a:buFont typeface="Arial" panose="020B0604020202020204" pitchFamily="34" charset="0"/>
              <a:buChar char="•"/>
            </a:pPr>
            <a:r>
              <a:rPr lang="en-US" altLang="zh-CN" sz="2800"/>
              <a:t>ROM</a:t>
            </a:r>
            <a:r>
              <a:rPr lang="zh-CN" altLang="en-US" sz="2800"/>
              <a:t>：</a:t>
            </a:r>
            <a:r>
              <a:rPr lang="en-US" altLang="zh-CN" sz="2800"/>
              <a:t>8K</a:t>
            </a:r>
            <a:r>
              <a:rPr lang="zh-CN" altLang="en-US" sz="2800"/>
              <a:t>（</a:t>
            </a:r>
            <a:r>
              <a:rPr lang="en-US" altLang="zh-CN" sz="2800"/>
              <a:t>Flash</a:t>
            </a:r>
            <a:r>
              <a:rPr lang="zh-CN" altLang="en-US" sz="2800"/>
              <a:t>）</a:t>
            </a:r>
            <a:endParaRPr lang="en-US" altLang="zh-CN" sz="2800"/>
          </a:p>
          <a:p>
            <a:pPr marL="457200" indent="-457200">
              <a:buFont typeface="Arial" panose="020B0604020202020204" pitchFamily="34" charset="0"/>
              <a:buChar char="•"/>
            </a:pPr>
            <a:r>
              <a:rPr lang="zh-CN" altLang="en-US" sz="2800"/>
              <a:t>工作频率：</a:t>
            </a:r>
            <a:r>
              <a:rPr lang="en-US" altLang="zh-CN" sz="2800"/>
              <a:t>12MHz</a:t>
            </a:r>
            <a:r>
              <a:rPr lang="zh-CN" altLang="en-US" sz="2800"/>
              <a:t>（本开发板使用）</a:t>
            </a:r>
            <a:endParaRPr lang="en-US" altLang="zh-CN" sz="2800"/>
          </a:p>
        </p:txBody>
      </p:sp>
      <p:pic>
        <p:nvPicPr>
          <p:cNvPr id="3" name="图片 2">
            <a:extLst>
              <a:ext uri="{FF2B5EF4-FFF2-40B4-BE49-F238E27FC236}">
                <a16:creationId xmlns:a16="http://schemas.microsoft.com/office/drawing/2014/main" id="{F79865D1-87CF-4C21-A6E2-6A9657FC9EA4}"/>
              </a:ext>
            </a:extLst>
          </p:cNvPr>
          <p:cNvPicPr>
            <a:picLocks noChangeAspect="1"/>
          </p:cNvPicPr>
          <p:nvPr/>
        </p:nvPicPr>
        <p:blipFill rotWithShape="1">
          <a:blip r:embed="rId2">
            <a:extLst>
              <a:ext uri="{28A0092B-C50C-407E-A947-70E740481C1C}">
                <a14:useLocalDpi xmlns:a14="http://schemas.microsoft.com/office/drawing/2010/main" val="0"/>
              </a:ext>
            </a:extLst>
          </a:blip>
          <a:srcRect l="15566" t="19374" r="17369" b="15183"/>
          <a:stretch/>
        </p:blipFill>
        <p:spPr>
          <a:xfrm>
            <a:off x="8113691" y="1016857"/>
            <a:ext cx="3193961" cy="3116687"/>
          </a:xfrm>
          <a:prstGeom prst="rect">
            <a:avLst/>
          </a:prstGeom>
        </p:spPr>
      </p:pic>
    </p:spTree>
    <p:extLst>
      <p:ext uri="{BB962C8B-B14F-4D97-AF65-F5344CB8AC3E}">
        <p14:creationId xmlns:p14="http://schemas.microsoft.com/office/powerpoint/2010/main" val="3385774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单总线电路规范</a:t>
            </a:r>
          </a:p>
        </p:txBody>
      </p:sp>
      <p:sp>
        <p:nvSpPr>
          <p:cNvPr id="5" name="文本框 4">
            <a:extLst>
              <a:ext uri="{FF2B5EF4-FFF2-40B4-BE49-F238E27FC236}">
                <a16:creationId xmlns:a16="http://schemas.microsoft.com/office/drawing/2014/main" id="{7C4898D9-8724-4E2C-B8BE-DFEF4E3F3F29}"/>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设备的</a:t>
            </a:r>
            <a:r>
              <a:rPr lang="en-US" altLang="zh-CN" sz="2800"/>
              <a:t>DQ</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DQ</a:t>
            </a:r>
            <a:r>
              <a:rPr lang="zh-CN" altLang="en-US" sz="2800"/>
              <a:t>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若此总线的从机采取寄生供电，则主机还应配一个强上拉输出电路</a:t>
            </a:r>
            <a:endParaRPr lang="en-US" altLang="zh-CN" sz="2800"/>
          </a:p>
        </p:txBody>
      </p:sp>
      <p:pic>
        <p:nvPicPr>
          <p:cNvPr id="3" name="图片 2">
            <a:extLst>
              <a:ext uri="{FF2B5EF4-FFF2-40B4-BE49-F238E27FC236}">
                <a16:creationId xmlns:a16="http://schemas.microsoft.com/office/drawing/2014/main" id="{20F22C9A-11EB-405D-ADA7-FCD373619C57}"/>
              </a:ext>
            </a:extLst>
          </p:cNvPr>
          <p:cNvPicPr>
            <a:picLocks noChangeAspect="1"/>
          </p:cNvPicPr>
          <p:nvPr/>
        </p:nvPicPr>
        <p:blipFill rotWithShape="1">
          <a:blip r:embed="rId2"/>
          <a:srcRect l="1157" t="4178" r="1412" b="5406"/>
          <a:stretch/>
        </p:blipFill>
        <p:spPr>
          <a:xfrm>
            <a:off x="2430966" y="2865863"/>
            <a:ext cx="6924907" cy="1516566"/>
          </a:xfrm>
          <a:prstGeom prst="rect">
            <a:avLst/>
          </a:prstGeom>
        </p:spPr>
      </p:pic>
      <p:pic>
        <p:nvPicPr>
          <p:cNvPr id="7" name="图片 6">
            <a:extLst>
              <a:ext uri="{FF2B5EF4-FFF2-40B4-BE49-F238E27FC236}">
                <a16:creationId xmlns:a16="http://schemas.microsoft.com/office/drawing/2014/main" id="{C226B66E-DC35-4782-A749-1060C89DDE6D}"/>
              </a:ext>
            </a:extLst>
          </p:cNvPr>
          <p:cNvPicPr>
            <a:picLocks noChangeAspect="1"/>
          </p:cNvPicPr>
          <p:nvPr/>
        </p:nvPicPr>
        <p:blipFill rotWithShape="1">
          <a:blip r:embed="rId3"/>
          <a:srcRect l="1154" t="3629" r="1503" b="4118"/>
          <a:stretch/>
        </p:blipFill>
        <p:spPr>
          <a:xfrm>
            <a:off x="2430966" y="4626924"/>
            <a:ext cx="6924907" cy="1884557"/>
          </a:xfrm>
          <a:prstGeom prst="rect">
            <a:avLst/>
          </a:prstGeom>
        </p:spPr>
      </p:pic>
    </p:spTree>
    <p:extLst>
      <p:ext uri="{BB962C8B-B14F-4D97-AF65-F5344CB8AC3E}">
        <p14:creationId xmlns:p14="http://schemas.microsoft.com/office/powerpoint/2010/main" val="2893885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初始化：主机将总线拉低至少</a:t>
            </a:r>
            <a:r>
              <a:rPr lang="en-US" altLang="zh-CN" sz="2800"/>
              <a:t>480us</a:t>
            </a:r>
            <a:r>
              <a:rPr lang="zh-CN" altLang="en-US" sz="2800"/>
              <a:t>，然后释放总线，等待</a:t>
            </a:r>
            <a:r>
              <a:rPr lang="en-US" altLang="zh-CN" sz="2800"/>
              <a:t>15~60us</a:t>
            </a:r>
            <a:r>
              <a:rPr lang="zh-CN" altLang="en-US" sz="2800"/>
              <a:t>后，存在的从机会拉低总线</a:t>
            </a:r>
            <a:r>
              <a:rPr lang="en-US" altLang="zh-CN" sz="2800"/>
              <a:t>60~240us</a:t>
            </a:r>
            <a:r>
              <a:rPr lang="zh-CN" altLang="en-US" sz="2800"/>
              <a:t>以响应主机，之后从机将释放总线</a:t>
            </a:r>
            <a:endParaRPr lang="en-US" altLang="zh-CN" sz="2800"/>
          </a:p>
        </p:txBody>
      </p:sp>
      <p:pic>
        <p:nvPicPr>
          <p:cNvPr id="2" name="图片 1">
            <a:extLst>
              <a:ext uri="{FF2B5EF4-FFF2-40B4-BE49-F238E27FC236}">
                <a16:creationId xmlns:a16="http://schemas.microsoft.com/office/drawing/2014/main" id="{81F9CAC6-1015-4B20-9A6D-BEFCF912AE8B}"/>
              </a:ext>
            </a:extLst>
          </p:cNvPr>
          <p:cNvPicPr>
            <a:picLocks noChangeAspect="1"/>
          </p:cNvPicPr>
          <p:nvPr/>
        </p:nvPicPr>
        <p:blipFill rotWithShape="1">
          <a:blip r:embed="rId2"/>
          <a:srcRect l="1250" t="2499" r="882" b="2428"/>
          <a:stretch/>
        </p:blipFill>
        <p:spPr>
          <a:xfrm>
            <a:off x="2152184" y="2955073"/>
            <a:ext cx="7917367" cy="2821260"/>
          </a:xfrm>
          <a:prstGeom prst="rect">
            <a:avLst/>
          </a:prstGeom>
        </p:spPr>
      </p:pic>
      <p:sp>
        <p:nvSpPr>
          <p:cNvPr id="5" name="矩形 4">
            <a:extLst>
              <a:ext uri="{FF2B5EF4-FFF2-40B4-BE49-F238E27FC236}">
                <a16:creationId xmlns:a16="http://schemas.microsoft.com/office/drawing/2014/main" id="{D9A7821B-A2BD-46B7-9E21-EAC15AC02379}"/>
              </a:ext>
            </a:extLst>
          </p:cNvPr>
          <p:cNvSpPr/>
          <p:nvPr/>
        </p:nvSpPr>
        <p:spPr>
          <a:xfrm>
            <a:off x="5452055" y="6107948"/>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Tree>
    <p:extLst>
      <p:ext uri="{BB962C8B-B14F-4D97-AF65-F5344CB8AC3E}">
        <p14:creationId xmlns:p14="http://schemas.microsoft.com/office/powerpoint/2010/main" val="4012543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发送一位：主机将总线拉低</a:t>
            </a:r>
            <a:r>
              <a:rPr lang="en-US" altLang="zh-CN" sz="2800"/>
              <a:t>60~120us</a:t>
            </a:r>
            <a:r>
              <a:rPr lang="zh-CN" altLang="en-US" sz="2800"/>
              <a:t>，然后释放总线，表示发送</a:t>
            </a:r>
            <a:r>
              <a:rPr lang="en-US" altLang="zh-CN" sz="2800"/>
              <a:t>0</a:t>
            </a:r>
            <a:r>
              <a:rPr lang="zh-CN" altLang="en-US" sz="2800"/>
              <a:t>；主机将总线拉低</a:t>
            </a:r>
            <a:r>
              <a:rPr lang="en-US" altLang="zh-CN" sz="2800"/>
              <a:t>1~15us</a:t>
            </a:r>
            <a:r>
              <a:rPr lang="zh-CN" altLang="en-US" sz="2800"/>
              <a:t>，然后释放总线，表示发送</a:t>
            </a:r>
            <a:r>
              <a:rPr lang="en-US" altLang="zh-CN" sz="2800"/>
              <a:t>1</a:t>
            </a:r>
            <a:r>
              <a:rPr lang="zh-CN" altLang="en-US" sz="2800"/>
              <a:t>。从机将在总线拉低</a:t>
            </a:r>
            <a:r>
              <a:rPr lang="en-US" altLang="zh-CN" sz="2800"/>
              <a:t>30us</a:t>
            </a:r>
            <a:r>
              <a:rPr lang="zh-CN" altLang="en-US" sz="2800"/>
              <a:t>后（典型值）读取电平，整个时间片应大于</a:t>
            </a:r>
            <a:r>
              <a:rPr lang="en-US" altLang="zh-CN" sz="2800"/>
              <a:t>60us</a:t>
            </a:r>
          </a:p>
        </p:txBody>
      </p:sp>
      <p:pic>
        <p:nvPicPr>
          <p:cNvPr id="3" name="图片 2">
            <a:extLst>
              <a:ext uri="{FF2B5EF4-FFF2-40B4-BE49-F238E27FC236}">
                <a16:creationId xmlns:a16="http://schemas.microsoft.com/office/drawing/2014/main" id="{6135C91C-3D96-4099-AC34-DA21F4A47650}"/>
              </a:ext>
            </a:extLst>
          </p:cNvPr>
          <p:cNvPicPr>
            <a:picLocks noChangeAspect="1"/>
          </p:cNvPicPr>
          <p:nvPr/>
        </p:nvPicPr>
        <p:blipFill>
          <a:blip r:embed="rId2"/>
          <a:stretch>
            <a:fillRect/>
          </a:stretch>
        </p:blipFill>
        <p:spPr>
          <a:xfrm>
            <a:off x="1772272" y="2912793"/>
            <a:ext cx="8091991" cy="2882186"/>
          </a:xfrm>
          <a:prstGeom prst="rect">
            <a:avLst/>
          </a:prstGeom>
        </p:spPr>
      </p:pic>
      <p:sp>
        <p:nvSpPr>
          <p:cNvPr id="7" name="矩形 6">
            <a:extLst>
              <a:ext uri="{FF2B5EF4-FFF2-40B4-BE49-F238E27FC236}">
                <a16:creationId xmlns:a16="http://schemas.microsoft.com/office/drawing/2014/main" id="{B5E0568E-2884-4CC2-B7D9-E23AEA007559}"/>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(BIT)</a:t>
            </a:r>
            <a:endParaRPr lang="zh-CN" altLang="en-US"/>
          </a:p>
        </p:txBody>
      </p:sp>
    </p:spTree>
    <p:extLst>
      <p:ext uri="{BB962C8B-B14F-4D97-AF65-F5344CB8AC3E}">
        <p14:creationId xmlns:p14="http://schemas.microsoft.com/office/powerpoint/2010/main" val="3925655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接收一位：主机将总线拉低</a:t>
            </a:r>
            <a:r>
              <a:rPr lang="en-US" altLang="zh-CN" sz="2800"/>
              <a:t>1~15us</a:t>
            </a:r>
            <a:r>
              <a:rPr lang="zh-CN" altLang="en-US" sz="2800"/>
              <a:t>，然后释放总线，并在拉低后</a:t>
            </a:r>
            <a:r>
              <a:rPr lang="en-US" altLang="zh-CN" sz="2800"/>
              <a:t>15us</a:t>
            </a:r>
            <a:r>
              <a:rPr lang="zh-CN" altLang="en-US" sz="2800"/>
              <a:t>内读取总线电平（尽量贴近</a:t>
            </a:r>
            <a:r>
              <a:rPr lang="en-US" altLang="zh-CN" sz="2800"/>
              <a:t>15us</a:t>
            </a:r>
            <a:r>
              <a:rPr lang="zh-CN" altLang="en-US" sz="2800"/>
              <a:t>的末尾），读取为低电平则为接收</a:t>
            </a:r>
            <a:r>
              <a:rPr lang="en-US" altLang="zh-CN" sz="2800"/>
              <a:t>0</a:t>
            </a:r>
            <a:r>
              <a:rPr lang="zh-CN" altLang="en-US" sz="2800"/>
              <a:t>，读取为高电平则为接收</a:t>
            </a:r>
            <a:r>
              <a:rPr lang="en-US" altLang="zh-CN" sz="2800"/>
              <a:t>1</a:t>
            </a:r>
            <a:r>
              <a:rPr lang="zh-CN" altLang="en-US" sz="2800"/>
              <a:t> ，整个时间片应大于</a:t>
            </a:r>
            <a:r>
              <a:rPr lang="en-US" altLang="zh-CN" sz="2800"/>
              <a:t>60us</a:t>
            </a:r>
          </a:p>
        </p:txBody>
      </p:sp>
      <p:pic>
        <p:nvPicPr>
          <p:cNvPr id="2" name="图片 1">
            <a:extLst>
              <a:ext uri="{FF2B5EF4-FFF2-40B4-BE49-F238E27FC236}">
                <a16:creationId xmlns:a16="http://schemas.microsoft.com/office/drawing/2014/main" id="{0B621686-FF5D-4889-9A57-493B3F17EA7C}"/>
              </a:ext>
            </a:extLst>
          </p:cNvPr>
          <p:cNvPicPr>
            <a:picLocks noChangeAspect="1"/>
          </p:cNvPicPr>
          <p:nvPr/>
        </p:nvPicPr>
        <p:blipFill>
          <a:blip r:embed="rId2"/>
          <a:stretch>
            <a:fillRect/>
          </a:stretch>
        </p:blipFill>
        <p:spPr>
          <a:xfrm>
            <a:off x="1772272" y="3338047"/>
            <a:ext cx="8091991" cy="2283580"/>
          </a:xfrm>
          <a:prstGeom prst="rect">
            <a:avLst/>
          </a:prstGeom>
        </p:spPr>
      </p:pic>
      <p:sp>
        <p:nvSpPr>
          <p:cNvPr id="9" name="矩形 8">
            <a:extLst>
              <a:ext uri="{FF2B5EF4-FFF2-40B4-BE49-F238E27FC236}">
                <a16:creationId xmlns:a16="http://schemas.microsoft.com/office/drawing/2014/main" id="{ADB7D832-2B4E-4787-B6F6-57DC4D41EFA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(BIT)</a:t>
            </a:r>
            <a:endParaRPr lang="zh-CN" altLang="en-US"/>
          </a:p>
        </p:txBody>
      </p:sp>
    </p:spTree>
    <p:extLst>
      <p:ext uri="{BB962C8B-B14F-4D97-AF65-F5344CB8AC3E}">
        <p14:creationId xmlns:p14="http://schemas.microsoft.com/office/powerpoint/2010/main" val="1331884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单总线时序结构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发送一个字节：连续调用</a:t>
            </a:r>
            <a:r>
              <a:rPr lang="en-US" altLang="zh-CN" sz="2800"/>
              <a:t>8</a:t>
            </a:r>
            <a:r>
              <a:rPr lang="zh-CN" altLang="en-US" sz="2800"/>
              <a:t>次发送一位的时序，依次发送一个字节的</a:t>
            </a:r>
            <a:r>
              <a:rPr lang="en-US" altLang="zh-CN" sz="2800"/>
              <a:t>8</a:t>
            </a:r>
            <a:r>
              <a:rPr lang="zh-CN" altLang="en-US" sz="2800"/>
              <a:t>位（低位在前）</a:t>
            </a:r>
            <a:endParaRPr lang="en-US" altLang="zh-CN" sz="2800"/>
          </a:p>
        </p:txBody>
      </p:sp>
      <p:sp>
        <p:nvSpPr>
          <p:cNvPr id="7" name="矩形 6">
            <a:extLst>
              <a:ext uri="{FF2B5EF4-FFF2-40B4-BE49-F238E27FC236}">
                <a16:creationId xmlns:a16="http://schemas.microsoft.com/office/drawing/2014/main" id="{A2278E89-2A43-4583-9453-8B135D9D0265}"/>
              </a:ext>
            </a:extLst>
          </p:cNvPr>
          <p:cNvSpPr/>
          <p:nvPr/>
        </p:nvSpPr>
        <p:spPr>
          <a:xfrm>
            <a:off x="656367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8" name="矩形 7">
            <a:extLst>
              <a:ext uri="{FF2B5EF4-FFF2-40B4-BE49-F238E27FC236}">
                <a16:creationId xmlns:a16="http://schemas.microsoft.com/office/drawing/2014/main" id="{52A3859A-D343-4134-A6BB-DE25CC7DC40F}"/>
              </a:ext>
            </a:extLst>
          </p:cNvPr>
          <p:cNvSpPr/>
          <p:nvPr/>
        </p:nvSpPr>
        <p:spPr>
          <a:xfrm>
            <a:off x="710332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9" name="矩形 8">
            <a:extLst>
              <a:ext uri="{FF2B5EF4-FFF2-40B4-BE49-F238E27FC236}">
                <a16:creationId xmlns:a16="http://schemas.microsoft.com/office/drawing/2014/main" id="{18CE79F9-2E2E-4C1A-9C5E-05947F57F84F}"/>
              </a:ext>
            </a:extLst>
          </p:cNvPr>
          <p:cNvSpPr/>
          <p:nvPr/>
        </p:nvSpPr>
        <p:spPr>
          <a:xfrm>
            <a:off x="764298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0" name="矩形 9">
            <a:extLst>
              <a:ext uri="{FF2B5EF4-FFF2-40B4-BE49-F238E27FC236}">
                <a16:creationId xmlns:a16="http://schemas.microsoft.com/office/drawing/2014/main" id="{D5FBF0DE-9C9E-4804-92E2-12EAC8AB033D}"/>
              </a:ext>
            </a:extLst>
          </p:cNvPr>
          <p:cNvSpPr/>
          <p:nvPr/>
        </p:nvSpPr>
        <p:spPr>
          <a:xfrm>
            <a:off x="8182638"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11" name="矩形 10">
            <a:extLst>
              <a:ext uri="{FF2B5EF4-FFF2-40B4-BE49-F238E27FC236}">
                <a16:creationId xmlns:a16="http://schemas.microsoft.com/office/drawing/2014/main" id="{2393A953-D823-4062-8E3C-54EB115FCB2B}"/>
              </a:ext>
            </a:extLst>
          </p:cNvPr>
          <p:cNvSpPr/>
          <p:nvPr/>
        </p:nvSpPr>
        <p:spPr>
          <a:xfrm>
            <a:off x="8722294"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12" name="矩形 11">
            <a:extLst>
              <a:ext uri="{FF2B5EF4-FFF2-40B4-BE49-F238E27FC236}">
                <a16:creationId xmlns:a16="http://schemas.microsoft.com/office/drawing/2014/main" id="{CA7ACA61-CF53-4D5A-A65D-39BF476D5E69}"/>
              </a:ext>
            </a:extLst>
          </p:cNvPr>
          <p:cNvSpPr/>
          <p:nvPr/>
        </p:nvSpPr>
        <p:spPr>
          <a:xfrm>
            <a:off x="9261950"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13" name="矩形 12">
            <a:extLst>
              <a:ext uri="{FF2B5EF4-FFF2-40B4-BE49-F238E27FC236}">
                <a16:creationId xmlns:a16="http://schemas.microsoft.com/office/drawing/2014/main" id="{BF92F9AF-734F-405F-BB1F-16293B93832B}"/>
              </a:ext>
            </a:extLst>
          </p:cNvPr>
          <p:cNvSpPr/>
          <p:nvPr/>
        </p:nvSpPr>
        <p:spPr>
          <a:xfrm>
            <a:off x="9801606"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14" name="矩形 13">
            <a:extLst>
              <a:ext uri="{FF2B5EF4-FFF2-40B4-BE49-F238E27FC236}">
                <a16:creationId xmlns:a16="http://schemas.microsoft.com/office/drawing/2014/main" id="{35398D03-58DF-4B90-AC81-318702945B0B}"/>
              </a:ext>
            </a:extLst>
          </p:cNvPr>
          <p:cNvSpPr/>
          <p:nvPr/>
        </p:nvSpPr>
        <p:spPr>
          <a:xfrm>
            <a:off x="10341262" y="2676403"/>
            <a:ext cx="53965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15" name="文本框 14">
            <a:extLst>
              <a:ext uri="{FF2B5EF4-FFF2-40B4-BE49-F238E27FC236}">
                <a16:creationId xmlns:a16="http://schemas.microsoft.com/office/drawing/2014/main" id="{2FF2A5AE-AAD2-4B35-B1D6-41F11A988FFF}"/>
              </a:ext>
            </a:extLst>
          </p:cNvPr>
          <p:cNvSpPr txBox="1"/>
          <p:nvPr/>
        </p:nvSpPr>
        <p:spPr>
          <a:xfrm>
            <a:off x="570963" y="3743732"/>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接收一个字节：连续调用</a:t>
            </a:r>
            <a:r>
              <a:rPr lang="en-US" altLang="zh-CN" sz="2800"/>
              <a:t>8</a:t>
            </a:r>
            <a:r>
              <a:rPr lang="zh-CN" altLang="en-US" sz="2800"/>
              <a:t>次接收一位的时序，依次接收一个字节的</a:t>
            </a:r>
            <a:r>
              <a:rPr lang="en-US" altLang="zh-CN" sz="2800"/>
              <a:t>8</a:t>
            </a:r>
            <a:r>
              <a:rPr lang="zh-CN" altLang="en-US" sz="2800"/>
              <a:t>位（低位在前）</a:t>
            </a:r>
            <a:endParaRPr lang="en-US" altLang="zh-CN" sz="2800"/>
          </a:p>
        </p:txBody>
      </p:sp>
      <p:sp>
        <p:nvSpPr>
          <p:cNvPr id="16" name="矩形 15">
            <a:extLst>
              <a:ext uri="{FF2B5EF4-FFF2-40B4-BE49-F238E27FC236}">
                <a16:creationId xmlns:a16="http://schemas.microsoft.com/office/drawing/2014/main" id="{55BA81B9-DA56-49C5-AA13-20067D802ACB}"/>
              </a:ext>
            </a:extLst>
          </p:cNvPr>
          <p:cNvSpPr/>
          <p:nvPr/>
        </p:nvSpPr>
        <p:spPr>
          <a:xfrm>
            <a:off x="656367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B0</a:t>
            </a:r>
            <a:endParaRPr lang="zh-CN" altLang="en-US"/>
          </a:p>
        </p:txBody>
      </p:sp>
      <p:sp>
        <p:nvSpPr>
          <p:cNvPr id="17" name="矩形 16">
            <a:extLst>
              <a:ext uri="{FF2B5EF4-FFF2-40B4-BE49-F238E27FC236}">
                <a16:creationId xmlns:a16="http://schemas.microsoft.com/office/drawing/2014/main" id="{E25BD3F1-3F34-45D6-949C-1A02DFDB74AB}"/>
              </a:ext>
            </a:extLst>
          </p:cNvPr>
          <p:cNvSpPr/>
          <p:nvPr/>
        </p:nvSpPr>
        <p:spPr>
          <a:xfrm>
            <a:off x="710332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B1</a:t>
            </a:r>
            <a:endParaRPr lang="zh-CN" altLang="en-US"/>
          </a:p>
        </p:txBody>
      </p:sp>
      <p:sp>
        <p:nvSpPr>
          <p:cNvPr id="18" name="矩形 17">
            <a:extLst>
              <a:ext uri="{FF2B5EF4-FFF2-40B4-BE49-F238E27FC236}">
                <a16:creationId xmlns:a16="http://schemas.microsoft.com/office/drawing/2014/main" id="{2BAE25FF-1C1B-4F20-B625-4364AA4F9D3E}"/>
              </a:ext>
            </a:extLst>
          </p:cNvPr>
          <p:cNvSpPr/>
          <p:nvPr/>
        </p:nvSpPr>
        <p:spPr>
          <a:xfrm>
            <a:off x="764298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B2</a:t>
            </a:r>
            <a:endParaRPr lang="zh-CN" altLang="en-US"/>
          </a:p>
        </p:txBody>
      </p:sp>
      <p:sp>
        <p:nvSpPr>
          <p:cNvPr id="19" name="矩形 18">
            <a:extLst>
              <a:ext uri="{FF2B5EF4-FFF2-40B4-BE49-F238E27FC236}">
                <a16:creationId xmlns:a16="http://schemas.microsoft.com/office/drawing/2014/main" id="{977EECB4-454E-48E3-A6A6-0CD705C17BA8}"/>
              </a:ext>
            </a:extLst>
          </p:cNvPr>
          <p:cNvSpPr/>
          <p:nvPr/>
        </p:nvSpPr>
        <p:spPr>
          <a:xfrm>
            <a:off x="8182638"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B3</a:t>
            </a:r>
            <a:endParaRPr lang="zh-CN" altLang="en-US"/>
          </a:p>
        </p:txBody>
      </p:sp>
      <p:sp>
        <p:nvSpPr>
          <p:cNvPr id="20" name="矩形 19">
            <a:extLst>
              <a:ext uri="{FF2B5EF4-FFF2-40B4-BE49-F238E27FC236}">
                <a16:creationId xmlns:a16="http://schemas.microsoft.com/office/drawing/2014/main" id="{0FF9FE7E-B345-4147-9DF9-FF499D752952}"/>
              </a:ext>
            </a:extLst>
          </p:cNvPr>
          <p:cNvSpPr/>
          <p:nvPr/>
        </p:nvSpPr>
        <p:spPr>
          <a:xfrm>
            <a:off x="8722294"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B4</a:t>
            </a:r>
            <a:endParaRPr lang="zh-CN" altLang="en-US"/>
          </a:p>
        </p:txBody>
      </p:sp>
      <p:sp>
        <p:nvSpPr>
          <p:cNvPr id="21" name="矩形 20">
            <a:extLst>
              <a:ext uri="{FF2B5EF4-FFF2-40B4-BE49-F238E27FC236}">
                <a16:creationId xmlns:a16="http://schemas.microsoft.com/office/drawing/2014/main" id="{0184F772-3B62-44FA-88F2-6B4B15D23AF1}"/>
              </a:ext>
            </a:extLst>
          </p:cNvPr>
          <p:cNvSpPr/>
          <p:nvPr/>
        </p:nvSpPr>
        <p:spPr>
          <a:xfrm>
            <a:off x="9261950"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B5</a:t>
            </a:r>
            <a:endParaRPr lang="zh-CN" altLang="en-US"/>
          </a:p>
        </p:txBody>
      </p:sp>
      <p:sp>
        <p:nvSpPr>
          <p:cNvPr id="22" name="矩形 21">
            <a:extLst>
              <a:ext uri="{FF2B5EF4-FFF2-40B4-BE49-F238E27FC236}">
                <a16:creationId xmlns:a16="http://schemas.microsoft.com/office/drawing/2014/main" id="{CA53BC6E-EEE7-4608-83B9-2675C9E14A5E}"/>
              </a:ext>
            </a:extLst>
          </p:cNvPr>
          <p:cNvSpPr/>
          <p:nvPr/>
        </p:nvSpPr>
        <p:spPr>
          <a:xfrm>
            <a:off x="9801606"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B6</a:t>
            </a:r>
            <a:endParaRPr lang="zh-CN" altLang="en-US"/>
          </a:p>
        </p:txBody>
      </p:sp>
      <p:sp>
        <p:nvSpPr>
          <p:cNvPr id="23" name="矩形 22">
            <a:extLst>
              <a:ext uri="{FF2B5EF4-FFF2-40B4-BE49-F238E27FC236}">
                <a16:creationId xmlns:a16="http://schemas.microsoft.com/office/drawing/2014/main" id="{3951C865-E185-4B70-ABC6-2D6724F93303}"/>
              </a:ext>
            </a:extLst>
          </p:cNvPr>
          <p:cNvSpPr/>
          <p:nvPr/>
        </p:nvSpPr>
        <p:spPr>
          <a:xfrm>
            <a:off x="10341262" y="5284425"/>
            <a:ext cx="53965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B7</a:t>
            </a:r>
            <a:endParaRPr lang="zh-CN" altLang="en-US"/>
          </a:p>
        </p:txBody>
      </p:sp>
      <p:sp>
        <p:nvSpPr>
          <p:cNvPr id="24" name="矩形 23">
            <a:extLst>
              <a:ext uri="{FF2B5EF4-FFF2-40B4-BE49-F238E27FC236}">
                <a16:creationId xmlns:a16="http://schemas.microsoft.com/office/drawing/2014/main" id="{F5BF2530-2540-456A-9A63-066ADB5E5F78}"/>
              </a:ext>
            </a:extLst>
          </p:cNvPr>
          <p:cNvSpPr/>
          <p:nvPr/>
        </p:nvSpPr>
        <p:spPr>
          <a:xfrm>
            <a:off x="1850738" y="2676402"/>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cxnSp>
        <p:nvCxnSpPr>
          <p:cNvPr id="25" name="直接箭头连接符 24">
            <a:extLst>
              <a:ext uri="{FF2B5EF4-FFF2-40B4-BE49-F238E27FC236}">
                <a16:creationId xmlns:a16="http://schemas.microsoft.com/office/drawing/2014/main" id="{819E6F50-2413-47A5-8F9D-1E30893E0422}"/>
              </a:ext>
            </a:extLst>
          </p:cNvPr>
          <p:cNvCxnSpPr>
            <a:cxnSpLocks/>
            <a:stCxn id="24" idx="3"/>
            <a:endCxn id="7" idx="1"/>
          </p:cNvCxnSpPr>
          <p:nvPr/>
        </p:nvCxnSpPr>
        <p:spPr>
          <a:xfrm>
            <a:off x="4869584" y="2895335"/>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BD93DBC-88A4-481A-B9D2-40E1C5FE2B9A}"/>
              </a:ext>
            </a:extLst>
          </p:cNvPr>
          <p:cNvSpPr/>
          <p:nvPr/>
        </p:nvSpPr>
        <p:spPr>
          <a:xfrm>
            <a:off x="1850738" y="5306838"/>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cxnSp>
        <p:nvCxnSpPr>
          <p:cNvPr id="28" name="直接箭头连接符 27">
            <a:extLst>
              <a:ext uri="{FF2B5EF4-FFF2-40B4-BE49-F238E27FC236}">
                <a16:creationId xmlns:a16="http://schemas.microsoft.com/office/drawing/2014/main" id="{02B9083B-B570-456C-AE38-AB454F8D5515}"/>
              </a:ext>
            </a:extLst>
          </p:cNvPr>
          <p:cNvCxnSpPr>
            <a:cxnSpLocks/>
            <a:stCxn id="27" idx="3"/>
          </p:cNvCxnSpPr>
          <p:nvPr/>
        </p:nvCxnSpPr>
        <p:spPr>
          <a:xfrm>
            <a:off x="4869584" y="5525771"/>
            <a:ext cx="169408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8A105AD-3F7B-4353-AF90-C69CDCBF761B}"/>
              </a:ext>
            </a:extLst>
          </p:cNvPr>
          <p:cNvSpPr/>
          <p:nvPr/>
        </p:nvSpPr>
        <p:spPr>
          <a:xfrm>
            <a:off x="1311083" y="2378195"/>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30940167-0C7D-40F0-8BC2-ADBEB7142DD0}"/>
              </a:ext>
            </a:extLst>
          </p:cNvPr>
          <p:cNvSpPr/>
          <p:nvPr/>
        </p:nvSpPr>
        <p:spPr>
          <a:xfrm>
            <a:off x="1311083" y="4994046"/>
            <a:ext cx="4083878" cy="1063449"/>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66542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初始化：从机复位，主机判断从机是否响应</a:t>
            </a:r>
            <a:endParaRPr lang="en-US" altLang="zh-CN" sz="2800"/>
          </a:p>
          <a:p>
            <a:pPr marL="457200" indent="-457200">
              <a:buFont typeface="Arial" panose="020B0604020202020204" pitchFamily="34" charset="0"/>
              <a:buChar char="•"/>
            </a:pPr>
            <a:r>
              <a:rPr lang="en-US" altLang="zh-CN" sz="2800"/>
              <a:t>ROM</a:t>
            </a:r>
            <a:r>
              <a:rPr lang="zh-CN" altLang="en-US" sz="2800"/>
              <a:t>操作：</a:t>
            </a:r>
            <a:r>
              <a:rPr lang="en-US" altLang="zh-CN" sz="2800"/>
              <a:t>ROM</a:t>
            </a:r>
            <a:r>
              <a:rPr lang="zh-CN" altLang="en-US" sz="2800"/>
              <a:t>指令</a:t>
            </a:r>
            <a:r>
              <a:rPr lang="en-US" altLang="zh-CN" sz="2800"/>
              <a:t>+</a:t>
            </a:r>
            <a:r>
              <a:rPr lang="zh-CN" altLang="en-US" sz="2800"/>
              <a:t>本指令需要的读写操作</a:t>
            </a:r>
            <a:endParaRPr lang="en-US" altLang="zh-CN" sz="2800"/>
          </a:p>
          <a:p>
            <a:pPr marL="457200" indent="-457200">
              <a:buFont typeface="Arial" panose="020B0604020202020204" pitchFamily="34" charset="0"/>
              <a:buChar char="•"/>
            </a:pPr>
            <a:r>
              <a:rPr lang="zh-CN" altLang="en-US" sz="2800"/>
              <a:t>功能操作：功能指令</a:t>
            </a:r>
            <a:r>
              <a:rPr lang="en-US" altLang="zh-CN" sz="2800"/>
              <a:t>+</a:t>
            </a:r>
            <a:r>
              <a:rPr lang="zh-CN" altLang="en-US" sz="2800"/>
              <a:t>本指令需要的读写操作</a:t>
            </a:r>
            <a:endParaRPr lang="en-US" altLang="zh-CN" sz="2800"/>
          </a:p>
        </p:txBody>
      </p:sp>
      <p:graphicFrame>
        <p:nvGraphicFramePr>
          <p:cNvPr id="2" name="表格 2">
            <a:extLst>
              <a:ext uri="{FF2B5EF4-FFF2-40B4-BE49-F238E27FC236}">
                <a16:creationId xmlns:a16="http://schemas.microsoft.com/office/drawing/2014/main" id="{63975598-4DF9-482E-A0A5-879785513051}"/>
              </a:ext>
            </a:extLst>
          </p:cNvPr>
          <p:cNvGraphicFramePr>
            <a:graphicFrameLocks noGrp="1"/>
          </p:cNvGraphicFramePr>
          <p:nvPr>
            <p:extLst>
              <p:ext uri="{D42A27DB-BD31-4B8C-83A1-F6EECF244321}">
                <p14:modId xmlns:p14="http://schemas.microsoft.com/office/powerpoint/2010/main" val="3256473808"/>
              </p:ext>
            </p:extLst>
          </p:nvPr>
        </p:nvGraphicFramePr>
        <p:xfrm>
          <a:off x="1842430" y="3567966"/>
          <a:ext cx="8128000" cy="259588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3668504444"/>
                    </a:ext>
                  </a:extLst>
                </a:gridCol>
                <a:gridCol w="4064000">
                  <a:extLst>
                    <a:ext uri="{9D8B030D-6E8A-4147-A177-3AD203B41FA5}">
                      <a16:colId xmlns:a16="http://schemas.microsoft.com/office/drawing/2014/main" val="4023713469"/>
                    </a:ext>
                  </a:extLst>
                </a:gridCol>
              </a:tblGrid>
              <a:tr h="370840">
                <a:tc>
                  <a:txBody>
                    <a:bodyPr/>
                    <a:lstStyle/>
                    <a:p>
                      <a:pPr algn="ctr"/>
                      <a:r>
                        <a:rPr lang="en-US" altLang="zh-CN" sz="1800"/>
                        <a:t>ROM</a:t>
                      </a:r>
                      <a:r>
                        <a:rPr lang="zh-CN" altLang="en-US" sz="1800"/>
                        <a:t>指令</a:t>
                      </a:r>
                      <a:endParaRPr lang="zh-CN" altLang="en-US"/>
                    </a:p>
                  </a:txBody>
                  <a:tcPr anchor="ctr"/>
                </a:tc>
                <a:tc>
                  <a:txBody>
                    <a:bodyPr/>
                    <a:lstStyle/>
                    <a:p>
                      <a:pPr algn="ctr"/>
                      <a:r>
                        <a:rPr lang="zh-CN" altLang="en-US" sz="1800"/>
                        <a:t>功能指令</a:t>
                      </a:r>
                      <a:endParaRPr lang="zh-CN" altLang="en-US"/>
                    </a:p>
                  </a:txBody>
                  <a:tcPr anchor="ctr"/>
                </a:tc>
                <a:extLst>
                  <a:ext uri="{0D108BD9-81ED-4DB2-BD59-A6C34878D82A}">
                    <a16:rowId xmlns:a16="http://schemas.microsoft.com/office/drawing/2014/main" val="4191710717"/>
                  </a:ext>
                </a:extLst>
              </a:tr>
              <a:tr h="370840">
                <a:tc>
                  <a:txBody>
                    <a:bodyPr/>
                    <a:lstStyle/>
                    <a:p>
                      <a:pPr algn="ctr"/>
                      <a:r>
                        <a:rPr lang="en-US" altLang="zh-CN"/>
                        <a:t>SEARCH ROM [F0h]</a:t>
                      </a:r>
                      <a:endParaRPr lang="zh-CN" altLang="en-US"/>
                    </a:p>
                  </a:txBody>
                  <a:tcPr anchor="ctr"/>
                </a:tc>
                <a:tc>
                  <a:txBody>
                    <a:bodyPr/>
                    <a:lstStyle/>
                    <a:p>
                      <a:pPr algn="ctr"/>
                      <a:r>
                        <a:rPr lang="en-US" altLang="zh-CN"/>
                        <a:t>CONVERT T [44h]</a:t>
                      </a:r>
                      <a:endParaRPr lang="zh-CN" altLang="en-US"/>
                    </a:p>
                  </a:txBody>
                  <a:tcPr anchor="ctr"/>
                </a:tc>
                <a:extLst>
                  <a:ext uri="{0D108BD9-81ED-4DB2-BD59-A6C34878D82A}">
                    <a16:rowId xmlns:a16="http://schemas.microsoft.com/office/drawing/2014/main" val="263951160"/>
                  </a:ext>
                </a:extLst>
              </a:tr>
              <a:tr h="370840">
                <a:tc>
                  <a:txBody>
                    <a:bodyPr/>
                    <a:lstStyle/>
                    <a:p>
                      <a:pPr algn="ctr"/>
                      <a:r>
                        <a:rPr lang="en-US" altLang="zh-CN"/>
                        <a:t>READ ROM [33h]</a:t>
                      </a:r>
                      <a:endParaRPr lang="zh-CN" altLang="en-US"/>
                    </a:p>
                  </a:txBody>
                  <a:tcPr anchor="ctr"/>
                </a:tc>
                <a:tc>
                  <a:txBody>
                    <a:bodyPr/>
                    <a:lstStyle/>
                    <a:p>
                      <a:pPr algn="ctr"/>
                      <a:r>
                        <a:rPr lang="en-US" altLang="zh-CN"/>
                        <a:t>WRITE SCRATCHPAD [4Eh]</a:t>
                      </a:r>
                      <a:endParaRPr lang="zh-CN" altLang="en-US"/>
                    </a:p>
                  </a:txBody>
                  <a:tcPr anchor="ctr"/>
                </a:tc>
                <a:extLst>
                  <a:ext uri="{0D108BD9-81ED-4DB2-BD59-A6C34878D82A}">
                    <a16:rowId xmlns:a16="http://schemas.microsoft.com/office/drawing/2014/main" val="670765647"/>
                  </a:ext>
                </a:extLst>
              </a:tr>
              <a:tr h="370840">
                <a:tc>
                  <a:txBody>
                    <a:bodyPr/>
                    <a:lstStyle/>
                    <a:p>
                      <a:pPr algn="ctr"/>
                      <a:r>
                        <a:rPr lang="en-US" altLang="zh-CN"/>
                        <a:t>MATCH ROM [55h]</a:t>
                      </a:r>
                      <a:endParaRPr lang="zh-CN" altLang="en-US"/>
                    </a:p>
                  </a:txBody>
                  <a:tcPr anchor="ctr"/>
                </a:tc>
                <a:tc>
                  <a:txBody>
                    <a:bodyPr/>
                    <a:lstStyle/>
                    <a:p>
                      <a:pPr algn="ctr"/>
                      <a:r>
                        <a:rPr lang="en-US" altLang="zh-CN"/>
                        <a:t>READ SCRATCHPAD [BEh]</a:t>
                      </a:r>
                      <a:endParaRPr lang="zh-CN" altLang="en-US"/>
                    </a:p>
                  </a:txBody>
                  <a:tcPr anchor="ctr"/>
                </a:tc>
                <a:extLst>
                  <a:ext uri="{0D108BD9-81ED-4DB2-BD59-A6C34878D82A}">
                    <a16:rowId xmlns:a16="http://schemas.microsoft.com/office/drawing/2014/main" val="2763467438"/>
                  </a:ext>
                </a:extLst>
              </a:tr>
              <a:tr h="370840">
                <a:tc>
                  <a:txBody>
                    <a:bodyPr/>
                    <a:lstStyle/>
                    <a:p>
                      <a:pPr algn="ctr"/>
                      <a:r>
                        <a:rPr lang="en-US" altLang="zh-CN"/>
                        <a:t>SKIP ROM [CCh]</a:t>
                      </a:r>
                      <a:endParaRPr lang="zh-CN" altLang="en-US"/>
                    </a:p>
                  </a:txBody>
                  <a:tcPr anchor="ctr"/>
                </a:tc>
                <a:tc>
                  <a:txBody>
                    <a:bodyPr/>
                    <a:lstStyle/>
                    <a:p>
                      <a:pPr algn="ctr"/>
                      <a:r>
                        <a:rPr lang="en-US" altLang="zh-CN"/>
                        <a:t>COPY SCRATCHPAD [48h]</a:t>
                      </a:r>
                      <a:endParaRPr lang="zh-CN" altLang="en-US"/>
                    </a:p>
                  </a:txBody>
                  <a:tcPr anchor="ctr"/>
                </a:tc>
                <a:extLst>
                  <a:ext uri="{0D108BD9-81ED-4DB2-BD59-A6C34878D82A}">
                    <a16:rowId xmlns:a16="http://schemas.microsoft.com/office/drawing/2014/main" val="2052196727"/>
                  </a:ext>
                </a:extLst>
              </a:tr>
              <a:tr h="370840">
                <a:tc>
                  <a:txBody>
                    <a:bodyPr/>
                    <a:lstStyle/>
                    <a:p>
                      <a:pPr algn="ctr"/>
                      <a:r>
                        <a:rPr lang="en-US" altLang="zh-CN"/>
                        <a:t>ALARM SEARCH [ECh]</a:t>
                      </a:r>
                      <a:endParaRPr lang="zh-CN" altLang="en-US"/>
                    </a:p>
                  </a:txBody>
                  <a:tcPr anchor="ctr"/>
                </a:tc>
                <a:tc>
                  <a:txBody>
                    <a:bodyPr/>
                    <a:lstStyle/>
                    <a:p>
                      <a:pPr algn="ctr"/>
                      <a:r>
                        <a:rPr lang="en-US" altLang="zh-CN"/>
                        <a:t>RECALL E2 [B8h]</a:t>
                      </a:r>
                      <a:endParaRPr lang="zh-CN" altLang="en-US"/>
                    </a:p>
                  </a:txBody>
                  <a:tcPr anchor="ctr"/>
                </a:tc>
                <a:extLst>
                  <a:ext uri="{0D108BD9-81ED-4DB2-BD59-A6C34878D82A}">
                    <a16:rowId xmlns:a16="http://schemas.microsoft.com/office/drawing/2014/main" val="2767947023"/>
                  </a:ext>
                </a:extLst>
              </a:tr>
              <a:tr h="370840">
                <a:tc>
                  <a:txBody>
                    <a:bodyPr/>
                    <a:lstStyle/>
                    <a:p>
                      <a:pPr algn="ctr"/>
                      <a:endParaRPr lang="zh-CN" altLang="en-US"/>
                    </a:p>
                  </a:txBody>
                  <a:tcPr anchor="ctr"/>
                </a:tc>
                <a:tc>
                  <a:txBody>
                    <a:bodyPr/>
                    <a:lstStyle/>
                    <a:p>
                      <a:pPr algn="ctr"/>
                      <a:r>
                        <a:rPr lang="en-US" altLang="zh-CN"/>
                        <a:t>READ POWER SUPPLY [B4h]</a:t>
                      </a:r>
                      <a:endParaRPr lang="zh-CN" altLang="en-US"/>
                    </a:p>
                  </a:txBody>
                  <a:tcPr anchor="ctr"/>
                </a:tc>
                <a:extLst>
                  <a:ext uri="{0D108BD9-81ED-4DB2-BD59-A6C34878D82A}">
                    <a16:rowId xmlns:a16="http://schemas.microsoft.com/office/drawing/2014/main" val="1661998903"/>
                  </a:ext>
                </a:extLst>
              </a:tr>
            </a:tbl>
          </a:graphicData>
        </a:graphic>
      </p:graphicFrame>
    </p:spTree>
    <p:extLst>
      <p:ext uri="{BB962C8B-B14F-4D97-AF65-F5344CB8AC3E}">
        <p14:creationId xmlns:p14="http://schemas.microsoft.com/office/powerpoint/2010/main" val="2615081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温度变换：初始化→跳过</a:t>
            </a:r>
            <a:r>
              <a:rPr lang="en-US" altLang="zh-CN" sz="2800"/>
              <a:t>ROM</a:t>
            </a:r>
            <a:r>
              <a:rPr lang="zh-CN" altLang="en-US" sz="2800"/>
              <a:t> →开始温度变换</a:t>
            </a:r>
            <a:endParaRPr lang="en-US" altLang="zh-CN" sz="2800"/>
          </a:p>
        </p:txBody>
      </p:sp>
      <p:sp>
        <p:nvSpPr>
          <p:cNvPr id="5" name="矩形 4">
            <a:extLst>
              <a:ext uri="{FF2B5EF4-FFF2-40B4-BE49-F238E27FC236}">
                <a16:creationId xmlns:a16="http://schemas.microsoft.com/office/drawing/2014/main" id="{20E0CED3-318F-4DAB-95D1-3DB5F70B6B04}"/>
              </a:ext>
            </a:extLst>
          </p:cNvPr>
          <p:cNvSpPr/>
          <p:nvPr/>
        </p:nvSpPr>
        <p:spPr>
          <a:xfrm>
            <a:off x="1550227" y="2248991"/>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6" name="文本框 25">
            <a:extLst>
              <a:ext uri="{FF2B5EF4-FFF2-40B4-BE49-F238E27FC236}">
                <a16:creationId xmlns:a16="http://schemas.microsoft.com/office/drawing/2014/main" id="{AEB36A15-D910-4A9F-A23A-38224024617C}"/>
              </a:ext>
            </a:extLst>
          </p:cNvPr>
          <p:cNvSpPr txBox="1"/>
          <p:nvPr/>
        </p:nvSpPr>
        <p:spPr>
          <a:xfrm>
            <a:off x="570963" y="349707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温度读取：初始化→跳过</a:t>
            </a:r>
            <a:r>
              <a:rPr lang="en-US" altLang="zh-CN" sz="2800"/>
              <a:t>ROM</a:t>
            </a:r>
            <a:r>
              <a:rPr lang="zh-CN" altLang="en-US" sz="2800"/>
              <a:t> →读暂存器→连续的读操作</a:t>
            </a:r>
            <a:endParaRPr lang="en-US" altLang="zh-CN" sz="2800"/>
          </a:p>
        </p:txBody>
      </p:sp>
      <p:sp>
        <p:nvSpPr>
          <p:cNvPr id="27" name="矩形 26">
            <a:extLst>
              <a:ext uri="{FF2B5EF4-FFF2-40B4-BE49-F238E27FC236}">
                <a16:creationId xmlns:a16="http://schemas.microsoft.com/office/drawing/2014/main" id="{0AB3E036-F057-4BC3-900B-80F0385317A3}"/>
              </a:ext>
            </a:extLst>
          </p:cNvPr>
          <p:cNvSpPr/>
          <p:nvPr/>
        </p:nvSpPr>
        <p:spPr>
          <a:xfrm>
            <a:off x="1550227" y="4565476"/>
            <a:ext cx="539656"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8" name="文本框 47">
            <a:extLst>
              <a:ext uri="{FF2B5EF4-FFF2-40B4-BE49-F238E27FC236}">
                <a16:creationId xmlns:a16="http://schemas.microsoft.com/office/drawing/2014/main" id="{5428906F-358E-44F6-ADCA-B7A6F1444E71}"/>
              </a:ext>
            </a:extLst>
          </p:cNvPr>
          <p:cNvSpPr txBox="1"/>
          <p:nvPr/>
        </p:nvSpPr>
        <p:spPr>
          <a:xfrm>
            <a:off x="8491865" y="4522799"/>
            <a:ext cx="741785" cy="523220"/>
          </a:xfrm>
          <a:prstGeom prst="rect">
            <a:avLst/>
          </a:prstGeom>
          <a:noFill/>
        </p:spPr>
        <p:txBody>
          <a:bodyPr wrap="square" rtlCol="0">
            <a:spAutoFit/>
          </a:bodyPr>
          <a:lstStyle/>
          <a:p>
            <a:pPr algn="ctr"/>
            <a:r>
              <a:rPr lang="en-US" altLang="zh-CN" sz="2800"/>
              <a:t>+</a:t>
            </a:r>
          </a:p>
        </p:txBody>
      </p:sp>
      <p:sp>
        <p:nvSpPr>
          <p:cNvPr id="77" name="矩形 76">
            <a:extLst>
              <a:ext uri="{FF2B5EF4-FFF2-40B4-BE49-F238E27FC236}">
                <a16:creationId xmlns:a16="http://schemas.microsoft.com/office/drawing/2014/main" id="{C0C2F6F0-35AC-438F-A0CA-3687A68B30F0}"/>
              </a:ext>
            </a:extLst>
          </p:cNvPr>
          <p:cNvSpPr/>
          <p:nvPr/>
        </p:nvSpPr>
        <p:spPr>
          <a:xfrm>
            <a:off x="2089883"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78" name="矩形 77">
            <a:extLst>
              <a:ext uri="{FF2B5EF4-FFF2-40B4-BE49-F238E27FC236}">
                <a16:creationId xmlns:a16="http://schemas.microsoft.com/office/drawing/2014/main" id="{D2716777-8657-4B2F-9952-74293AEDCB6C}"/>
              </a:ext>
            </a:extLst>
          </p:cNvPr>
          <p:cNvSpPr/>
          <p:nvPr/>
        </p:nvSpPr>
        <p:spPr>
          <a:xfrm>
            <a:off x="5108729" y="2248991"/>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CONVERT T [44h]</a:t>
            </a:r>
            <a:endParaRPr lang="zh-CN" altLang="en-US"/>
          </a:p>
        </p:txBody>
      </p:sp>
      <p:sp>
        <p:nvSpPr>
          <p:cNvPr id="79" name="矩形 78">
            <a:extLst>
              <a:ext uri="{FF2B5EF4-FFF2-40B4-BE49-F238E27FC236}">
                <a16:creationId xmlns:a16="http://schemas.microsoft.com/office/drawing/2014/main" id="{D6558720-7B65-4B59-8B42-F0D34CC5A90B}"/>
              </a:ext>
            </a:extLst>
          </p:cNvPr>
          <p:cNvSpPr/>
          <p:nvPr/>
        </p:nvSpPr>
        <p:spPr>
          <a:xfrm>
            <a:off x="2089883" y="4565476"/>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SKIP ROM [CCh]</a:t>
            </a:r>
          </a:p>
        </p:txBody>
      </p:sp>
      <p:sp>
        <p:nvSpPr>
          <p:cNvPr id="80" name="矩形 79">
            <a:extLst>
              <a:ext uri="{FF2B5EF4-FFF2-40B4-BE49-F238E27FC236}">
                <a16:creationId xmlns:a16="http://schemas.microsoft.com/office/drawing/2014/main" id="{9924CCD0-46B0-4A77-AAD9-21FEE1C4CDAF}"/>
              </a:ext>
            </a:extLst>
          </p:cNvPr>
          <p:cNvSpPr/>
          <p:nvPr/>
        </p:nvSpPr>
        <p:spPr>
          <a:xfrm>
            <a:off x="5108729" y="4565476"/>
            <a:ext cx="338313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READ SCRATCHPAD [BEh]</a:t>
            </a:r>
            <a:endParaRPr lang="zh-CN" altLang="en-US"/>
          </a:p>
        </p:txBody>
      </p:sp>
      <p:sp>
        <p:nvSpPr>
          <p:cNvPr id="81" name="矩形 80">
            <a:extLst>
              <a:ext uri="{FF2B5EF4-FFF2-40B4-BE49-F238E27FC236}">
                <a16:creationId xmlns:a16="http://schemas.microsoft.com/office/drawing/2014/main" id="{BF0C55A0-F97E-4874-B2AC-003B67E49220}"/>
              </a:ext>
            </a:extLst>
          </p:cNvPr>
          <p:cNvSpPr/>
          <p:nvPr/>
        </p:nvSpPr>
        <p:spPr>
          <a:xfrm>
            <a:off x="3462207"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LSB</a:t>
            </a:r>
            <a:endParaRPr lang="zh-CN" altLang="en-US"/>
          </a:p>
        </p:txBody>
      </p:sp>
      <p:sp>
        <p:nvSpPr>
          <p:cNvPr id="83" name="矩形 82">
            <a:extLst>
              <a:ext uri="{FF2B5EF4-FFF2-40B4-BE49-F238E27FC236}">
                <a16:creationId xmlns:a16="http://schemas.microsoft.com/office/drawing/2014/main" id="{89D27B02-0EE9-4DDC-BC4C-DEF66477181B}"/>
              </a:ext>
            </a:extLst>
          </p:cNvPr>
          <p:cNvSpPr/>
          <p:nvPr/>
        </p:nvSpPr>
        <p:spPr>
          <a:xfrm>
            <a:off x="6845342" y="5516994"/>
            <a:ext cx="338313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Temperature MSB</a:t>
            </a:r>
            <a:endParaRPr lang="zh-CN" altLang="en-US"/>
          </a:p>
        </p:txBody>
      </p:sp>
      <p:sp>
        <p:nvSpPr>
          <p:cNvPr id="84" name="文本框 83">
            <a:extLst>
              <a:ext uri="{FF2B5EF4-FFF2-40B4-BE49-F238E27FC236}">
                <a16:creationId xmlns:a16="http://schemas.microsoft.com/office/drawing/2014/main" id="{8A8CEC7E-7931-4AA4-AE78-66AFB47CF803}"/>
              </a:ext>
            </a:extLst>
          </p:cNvPr>
          <p:cNvSpPr txBox="1"/>
          <p:nvPr/>
        </p:nvSpPr>
        <p:spPr>
          <a:xfrm>
            <a:off x="10228477" y="5474317"/>
            <a:ext cx="741785" cy="523220"/>
          </a:xfrm>
          <a:prstGeom prst="rect">
            <a:avLst/>
          </a:prstGeom>
          <a:noFill/>
        </p:spPr>
        <p:txBody>
          <a:bodyPr wrap="square" rtlCol="0">
            <a:spAutoFit/>
          </a:bodyPr>
          <a:lstStyle/>
          <a:p>
            <a:pPr algn="ctr"/>
            <a:r>
              <a:rPr lang="en-US" altLang="zh-CN" sz="2800"/>
              <a:t>……</a:t>
            </a:r>
          </a:p>
        </p:txBody>
      </p:sp>
      <p:sp>
        <p:nvSpPr>
          <p:cNvPr id="85" name="矩形 84">
            <a:extLst>
              <a:ext uri="{FF2B5EF4-FFF2-40B4-BE49-F238E27FC236}">
                <a16:creationId xmlns:a16="http://schemas.microsoft.com/office/drawing/2014/main" id="{22016644-3782-46B0-A523-53E3A9699DC6}"/>
              </a:ext>
            </a:extLst>
          </p:cNvPr>
          <p:cNvSpPr/>
          <p:nvPr/>
        </p:nvSpPr>
        <p:spPr>
          <a:xfrm>
            <a:off x="871652" y="1965421"/>
            <a:ext cx="10448693"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21DBBD40-4AEC-4478-9CA5-CB39C8A2ADE5}"/>
              </a:ext>
            </a:extLst>
          </p:cNvPr>
          <p:cNvSpPr/>
          <p:nvPr/>
        </p:nvSpPr>
        <p:spPr>
          <a:xfrm>
            <a:off x="871652" y="4275406"/>
            <a:ext cx="10448693" cy="2011094"/>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61480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温度存储格式</a:t>
            </a:r>
          </a:p>
        </p:txBody>
      </p:sp>
      <p:pic>
        <p:nvPicPr>
          <p:cNvPr id="2" name="图片 1">
            <a:extLst>
              <a:ext uri="{FF2B5EF4-FFF2-40B4-BE49-F238E27FC236}">
                <a16:creationId xmlns:a16="http://schemas.microsoft.com/office/drawing/2014/main" id="{66C15598-889A-4A98-8957-C35B5D9F9920}"/>
              </a:ext>
            </a:extLst>
          </p:cNvPr>
          <p:cNvPicPr>
            <a:picLocks noChangeAspect="1"/>
          </p:cNvPicPr>
          <p:nvPr/>
        </p:nvPicPr>
        <p:blipFill>
          <a:blip r:embed="rId2"/>
          <a:stretch>
            <a:fillRect/>
          </a:stretch>
        </p:blipFill>
        <p:spPr>
          <a:xfrm>
            <a:off x="1081714" y="1024565"/>
            <a:ext cx="10028571" cy="2152381"/>
          </a:xfrm>
          <a:prstGeom prst="rect">
            <a:avLst/>
          </a:prstGeom>
        </p:spPr>
      </p:pic>
      <p:pic>
        <p:nvPicPr>
          <p:cNvPr id="5" name="图片 4">
            <a:extLst>
              <a:ext uri="{FF2B5EF4-FFF2-40B4-BE49-F238E27FC236}">
                <a16:creationId xmlns:a16="http://schemas.microsoft.com/office/drawing/2014/main" id="{BD108D3D-CBEC-4A18-BD15-4465020E1167}"/>
              </a:ext>
            </a:extLst>
          </p:cNvPr>
          <p:cNvPicPr>
            <a:picLocks noChangeAspect="1"/>
          </p:cNvPicPr>
          <p:nvPr/>
        </p:nvPicPr>
        <p:blipFill>
          <a:blip r:embed="rId3"/>
          <a:stretch>
            <a:fillRect/>
          </a:stretch>
        </p:blipFill>
        <p:spPr>
          <a:xfrm>
            <a:off x="3146047" y="3322826"/>
            <a:ext cx="5899906" cy="3364109"/>
          </a:xfrm>
          <a:prstGeom prst="rect">
            <a:avLst/>
          </a:prstGeom>
        </p:spPr>
      </p:pic>
    </p:spTree>
    <p:extLst>
      <p:ext uri="{BB962C8B-B14F-4D97-AF65-F5344CB8AC3E}">
        <p14:creationId xmlns:p14="http://schemas.microsoft.com/office/powerpoint/2010/main" val="16744064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LCD1602</a:t>
            </a:r>
            <a:r>
              <a:rPr lang="zh-CN" altLang="en-US" sz="2800"/>
              <a:t>（</a:t>
            </a:r>
            <a:r>
              <a:rPr lang="en-US" altLang="zh-CN" sz="2800"/>
              <a:t>Liquid Crystal Display</a:t>
            </a:r>
            <a:r>
              <a:rPr lang="zh-CN" altLang="en-US" sz="2800"/>
              <a:t>）液晶显示屏是一种字符型液晶显示模块，可以显示</a:t>
            </a:r>
            <a:r>
              <a:rPr lang="en-US" altLang="zh-CN" sz="2800"/>
              <a:t>ASCII</a:t>
            </a:r>
            <a:r>
              <a:rPr lang="zh-CN" altLang="en-US" sz="2800"/>
              <a:t>码的标准字符和其它的一些内置特殊字符，还可以有</a:t>
            </a:r>
            <a:r>
              <a:rPr lang="en-US" altLang="zh-CN" sz="2800"/>
              <a:t>8</a:t>
            </a:r>
            <a:r>
              <a:rPr lang="zh-CN" altLang="en-US" sz="2800"/>
              <a:t>个自定义字符</a:t>
            </a:r>
            <a:endParaRPr lang="en-US" altLang="zh-CN" sz="2800"/>
          </a:p>
          <a:p>
            <a:pPr marL="457200" indent="-457200">
              <a:buFont typeface="Arial" panose="020B0604020202020204" pitchFamily="34" charset="0"/>
              <a:buChar char="•"/>
            </a:pPr>
            <a:r>
              <a:rPr lang="zh-CN" altLang="en-US" sz="2800"/>
              <a:t>显示容量：</a:t>
            </a:r>
            <a:r>
              <a:rPr lang="en-US" altLang="zh-CN" sz="2800"/>
              <a:t>16×2</a:t>
            </a:r>
            <a:r>
              <a:rPr lang="zh-CN" altLang="en-US" sz="2800"/>
              <a:t>个字符，每个字符为</a:t>
            </a:r>
            <a:r>
              <a:rPr lang="en-US" altLang="zh-CN" sz="2800"/>
              <a:t>5*7</a:t>
            </a:r>
            <a:r>
              <a:rPr lang="zh-CN" altLang="en-US" sz="2800"/>
              <a:t>点阵</a:t>
            </a:r>
            <a:endParaRPr lang="en-US" altLang="zh-CN" sz="2800"/>
          </a:p>
        </p:txBody>
      </p:sp>
      <p:pic>
        <p:nvPicPr>
          <p:cNvPr id="3" name="图片 2">
            <a:extLst>
              <a:ext uri="{FF2B5EF4-FFF2-40B4-BE49-F238E27FC236}">
                <a16:creationId xmlns:a16="http://schemas.microsoft.com/office/drawing/2014/main" id="{DA50BF3F-ED1D-449A-8FC6-DAA0610CF240}"/>
              </a:ext>
            </a:extLst>
          </p:cNvPr>
          <p:cNvPicPr>
            <a:picLocks noChangeAspect="1"/>
          </p:cNvPicPr>
          <p:nvPr/>
        </p:nvPicPr>
        <p:blipFill rotWithShape="1">
          <a:blip r:embed="rId2">
            <a:extLst>
              <a:ext uri="{28A0092B-C50C-407E-A947-70E740481C1C}">
                <a14:useLocalDpi xmlns:a14="http://schemas.microsoft.com/office/drawing/2010/main" val="0"/>
              </a:ext>
            </a:extLst>
          </a:blip>
          <a:srcRect l="12465" t="23511" r="10869" b="16099"/>
          <a:stretch/>
        </p:blipFill>
        <p:spPr>
          <a:xfrm>
            <a:off x="1300406" y="3267698"/>
            <a:ext cx="2937745" cy="1565385"/>
          </a:xfrm>
          <a:prstGeom prst="rect">
            <a:avLst/>
          </a:prstGeom>
        </p:spPr>
      </p:pic>
      <p:pic>
        <p:nvPicPr>
          <p:cNvPr id="7" name="图片 6">
            <a:extLst>
              <a:ext uri="{FF2B5EF4-FFF2-40B4-BE49-F238E27FC236}">
                <a16:creationId xmlns:a16="http://schemas.microsoft.com/office/drawing/2014/main" id="{9CEB41D2-FF8A-4D3B-975C-AB23BD6F8E35}"/>
              </a:ext>
            </a:extLst>
          </p:cNvPr>
          <p:cNvPicPr>
            <a:picLocks noChangeAspect="1"/>
          </p:cNvPicPr>
          <p:nvPr/>
        </p:nvPicPr>
        <p:blipFill rotWithShape="1">
          <a:blip r:embed="rId3">
            <a:extLst>
              <a:ext uri="{28A0092B-C50C-407E-A947-70E740481C1C}">
                <a14:useLocalDpi xmlns:a14="http://schemas.microsoft.com/office/drawing/2010/main" val="0"/>
              </a:ext>
            </a:extLst>
          </a:blip>
          <a:srcRect l="13060" t="19857" r="13044" b="19857"/>
          <a:stretch/>
        </p:blipFill>
        <p:spPr>
          <a:xfrm>
            <a:off x="1300406" y="5048527"/>
            <a:ext cx="2937745" cy="1565386"/>
          </a:xfrm>
          <a:prstGeom prst="rect">
            <a:avLst/>
          </a:prstGeom>
        </p:spPr>
      </p:pic>
      <p:pic>
        <p:nvPicPr>
          <p:cNvPr id="9" name="图片 8">
            <a:extLst>
              <a:ext uri="{FF2B5EF4-FFF2-40B4-BE49-F238E27FC236}">
                <a16:creationId xmlns:a16="http://schemas.microsoft.com/office/drawing/2014/main" id="{D224E66A-B0E5-4D7E-A773-B493A767F0EE}"/>
              </a:ext>
            </a:extLst>
          </p:cNvPr>
          <p:cNvPicPr>
            <a:picLocks noChangeAspect="1"/>
          </p:cNvPicPr>
          <p:nvPr/>
        </p:nvPicPr>
        <p:blipFill rotWithShape="1">
          <a:blip r:embed="rId4">
            <a:extLst>
              <a:ext uri="{28A0092B-C50C-407E-A947-70E740481C1C}">
                <a14:useLocalDpi xmlns:a14="http://schemas.microsoft.com/office/drawing/2010/main" val="0"/>
              </a:ext>
            </a:extLst>
          </a:blip>
          <a:srcRect t="7764" b="6536"/>
          <a:stretch/>
        </p:blipFill>
        <p:spPr>
          <a:xfrm>
            <a:off x="5083038" y="3267697"/>
            <a:ext cx="1826587" cy="1565385"/>
          </a:xfrm>
          <a:prstGeom prst="rect">
            <a:avLst/>
          </a:prstGeom>
        </p:spPr>
      </p:pic>
      <p:pic>
        <p:nvPicPr>
          <p:cNvPr id="12" name="图片 11">
            <a:extLst>
              <a:ext uri="{FF2B5EF4-FFF2-40B4-BE49-F238E27FC236}">
                <a16:creationId xmlns:a16="http://schemas.microsoft.com/office/drawing/2014/main" id="{157934FD-CEDE-4422-B0F7-A493DD50C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381" y="5048524"/>
            <a:ext cx="1675901" cy="1568643"/>
          </a:xfrm>
          <a:prstGeom prst="rect">
            <a:avLst/>
          </a:prstGeom>
        </p:spPr>
      </p:pic>
      <p:pic>
        <p:nvPicPr>
          <p:cNvPr id="14" name="图片 13">
            <a:extLst>
              <a:ext uri="{FF2B5EF4-FFF2-40B4-BE49-F238E27FC236}">
                <a16:creationId xmlns:a16="http://schemas.microsoft.com/office/drawing/2014/main" id="{D26A79C8-992F-49BD-9309-56EB8CB093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512" y="3267211"/>
            <a:ext cx="2417223" cy="1566360"/>
          </a:xfrm>
          <a:prstGeom prst="rect">
            <a:avLst/>
          </a:prstGeom>
        </p:spPr>
      </p:pic>
      <p:pic>
        <p:nvPicPr>
          <p:cNvPr id="5" name="图片 4">
            <a:extLst>
              <a:ext uri="{FF2B5EF4-FFF2-40B4-BE49-F238E27FC236}">
                <a16:creationId xmlns:a16="http://schemas.microsoft.com/office/drawing/2014/main" id="{618BFEA9-FCB5-4537-9B95-3D397DC2C496}"/>
              </a:ext>
            </a:extLst>
          </p:cNvPr>
          <p:cNvPicPr>
            <a:picLocks noChangeAspect="1"/>
          </p:cNvPicPr>
          <p:nvPr/>
        </p:nvPicPr>
        <p:blipFill rotWithShape="1">
          <a:blip r:embed="rId7">
            <a:extLst>
              <a:ext uri="{28A0092B-C50C-407E-A947-70E740481C1C}">
                <a14:useLocalDpi xmlns:a14="http://schemas.microsoft.com/office/drawing/2010/main" val="0"/>
              </a:ext>
            </a:extLst>
          </a:blip>
          <a:srcRect l="10681" t="6959" r="11257" b="7588"/>
          <a:stretch/>
        </p:blipFill>
        <p:spPr>
          <a:xfrm>
            <a:off x="7674502" y="5048523"/>
            <a:ext cx="2579415" cy="1568644"/>
          </a:xfrm>
          <a:prstGeom prst="rect">
            <a:avLst/>
          </a:prstGeom>
        </p:spPr>
      </p:pic>
    </p:spTree>
    <p:extLst>
      <p:ext uri="{BB962C8B-B14F-4D97-AF65-F5344CB8AC3E}">
        <p14:creationId xmlns:p14="http://schemas.microsoft.com/office/powerpoint/2010/main" val="1945419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引脚及应用电路</a:t>
            </a:r>
          </a:p>
        </p:txBody>
      </p:sp>
      <p:graphicFrame>
        <p:nvGraphicFramePr>
          <p:cNvPr id="2" name="表格 2">
            <a:extLst>
              <a:ext uri="{FF2B5EF4-FFF2-40B4-BE49-F238E27FC236}">
                <a16:creationId xmlns:a16="http://schemas.microsoft.com/office/drawing/2014/main" id="{D73BE701-5944-4BEE-883A-D5F9F971FA47}"/>
              </a:ext>
            </a:extLst>
          </p:cNvPr>
          <p:cNvGraphicFramePr>
            <a:graphicFrameLocks noGrp="1"/>
          </p:cNvGraphicFramePr>
          <p:nvPr>
            <p:extLst>
              <p:ext uri="{D42A27DB-BD31-4B8C-83A1-F6EECF244321}">
                <p14:modId xmlns:p14="http://schemas.microsoft.com/office/powerpoint/2010/main" val="1747503750"/>
              </p:ext>
            </p:extLst>
          </p:nvPr>
        </p:nvGraphicFramePr>
        <p:xfrm>
          <a:off x="704779" y="1925605"/>
          <a:ext cx="5157263" cy="3708400"/>
        </p:xfrm>
        <a:graphic>
          <a:graphicData uri="http://schemas.openxmlformats.org/drawingml/2006/table">
            <a:tbl>
              <a:tblPr firstRow="1" bandRow="1">
                <a:tableStyleId>{93296810-A885-4BE3-A3E7-6D5BEEA58F35}</a:tableStyleId>
              </a:tblPr>
              <a:tblGrid>
                <a:gridCol w="1083031">
                  <a:extLst>
                    <a:ext uri="{9D8B030D-6E8A-4147-A177-3AD203B41FA5}">
                      <a16:colId xmlns:a16="http://schemas.microsoft.com/office/drawing/2014/main" val="2618991094"/>
                    </a:ext>
                  </a:extLst>
                </a:gridCol>
                <a:gridCol w="4074232">
                  <a:extLst>
                    <a:ext uri="{9D8B030D-6E8A-4147-A177-3AD203B41FA5}">
                      <a16:colId xmlns:a16="http://schemas.microsoft.com/office/drawing/2014/main" val="2326349555"/>
                    </a:ext>
                  </a:extLst>
                </a:gridCol>
              </a:tblGrid>
              <a:tr h="370840">
                <a:tc>
                  <a:txBody>
                    <a:bodyPr/>
                    <a:lstStyle/>
                    <a:p>
                      <a:pPr algn="ctr"/>
                      <a:r>
                        <a:rPr lang="zh-CN" altLang="en-US"/>
                        <a:t>引脚</a:t>
                      </a:r>
                    </a:p>
                  </a:txBody>
                  <a:tcPr anchor="ctr"/>
                </a:tc>
                <a:tc>
                  <a:txBody>
                    <a:bodyPr/>
                    <a:lstStyle/>
                    <a:p>
                      <a:pPr algn="ctr"/>
                      <a:r>
                        <a:rPr lang="zh-CN" altLang="en-US"/>
                        <a:t>功能</a:t>
                      </a:r>
                    </a:p>
                  </a:txBody>
                  <a:tcPr anchor="ctr"/>
                </a:tc>
                <a:extLst>
                  <a:ext uri="{0D108BD9-81ED-4DB2-BD59-A6C34878D82A}">
                    <a16:rowId xmlns:a16="http://schemas.microsoft.com/office/drawing/2014/main" val="3517432510"/>
                  </a:ext>
                </a:extLst>
              </a:tr>
              <a:tr h="370840">
                <a:tc>
                  <a:txBody>
                    <a:bodyPr/>
                    <a:lstStyle/>
                    <a:p>
                      <a:pPr algn="ctr"/>
                      <a:r>
                        <a:rPr lang="en-US" altLang="zh-CN"/>
                        <a:t>VSS</a:t>
                      </a:r>
                      <a:endParaRPr lang="zh-CN" altLang="en-US"/>
                    </a:p>
                  </a:txBody>
                  <a:tcPr anchor="ctr"/>
                </a:tc>
                <a:tc>
                  <a:txBody>
                    <a:bodyPr/>
                    <a:lstStyle/>
                    <a:p>
                      <a:pPr algn="ctr"/>
                      <a:r>
                        <a:rPr lang="zh-CN" altLang="en-US"/>
                        <a:t>地</a:t>
                      </a:r>
                    </a:p>
                  </a:txBody>
                  <a:tcPr anchor="ctr"/>
                </a:tc>
                <a:extLst>
                  <a:ext uri="{0D108BD9-81ED-4DB2-BD59-A6C34878D82A}">
                    <a16:rowId xmlns:a16="http://schemas.microsoft.com/office/drawing/2014/main" val="617989302"/>
                  </a:ext>
                </a:extLst>
              </a:tr>
              <a:tr h="370840">
                <a:tc>
                  <a:txBody>
                    <a:bodyPr/>
                    <a:lstStyle/>
                    <a:p>
                      <a:pPr algn="ctr"/>
                      <a:r>
                        <a:rPr lang="en-US" altLang="zh-CN"/>
                        <a:t>VDD</a:t>
                      </a:r>
                      <a:endParaRPr lang="zh-CN" altLang="en-US"/>
                    </a:p>
                  </a:txBody>
                  <a:tcPr anchor="ctr"/>
                </a:tc>
                <a:tc>
                  <a:txBody>
                    <a:bodyPr/>
                    <a:lstStyle/>
                    <a:p>
                      <a:pPr algn="ctr"/>
                      <a:r>
                        <a:rPr lang="zh-CN" altLang="en-US"/>
                        <a:t>电源正极（</a:t>
                      </a:r>
                      <a:r>
                        <a:rPr lang="en-US" altLang="zh-CN"/>
                        <a:t>4.5~5.5V</a:t>
                      </a:r>
                      <a:r>
                        <a:rPr lang="zh-CN" altLang="en-US"/>
                        <a:t>）</a:t>
                      </a:r>
                    </a:p>
                  </a:txBody>
                  <a:tcPr anchor="ctr"/>
                </a:tc>
                <a:extLst>
                  <a:ext uri="{0D108BD9-81ED-4DB2-BD59-A6C34878D82A}">
                    <a16:rowId xmlns:a16="http://schemas.microsoft.com/office/drawing/2014/main" val="3445124935"/>
                  </a:ext>
                </a:extLst>
              </a:tr>
              <a:tr h="370840">
                <a:tc>
                  <a:txBody>
                    <a:bodyPr/>
                    <a:lstStyle/>
                    <a:p>
                      <a:pPr algn="ctr"/>
                      <a:r>
                        <a:rPr lang="en-US" altLang="zh-CN"/>
                        <a:t>VO</a:t>
                      </a:r>
                      <a:endParaRPr lang="zh-CN" altLang="en-US"/>
                    </a:p>
                  </a:txBody>
                  <a:tcPr anchor="ctr"/>
                </a:tc>
                <a:tc>
                  <a:txBody>
                    <a:bodyPr/>
                    <a:lstStyle/>
                    <a:p>
                      <a:pPr algn="ctr"/>
                      <a:r>
                        <a:rPr lang="zh-CN" altLang="en-US"/>
                        <a:t>对比度调节电压</a:t>
                      </a:r>
                    </a:p>
                  </a:txBody>
                  <a:tcPr anchor="ctr"/>
                </a:tc>
                <a:extLst>
                  <a:ext uri="{0D108BD9-81ED-4DB2-BD59-A6C34878D82A}">
                    <a16:rowId xmlns:a16="http://schemas.microsoft.com/office/drawing/2014/main" val="2495580445"/>
                  </a:ext>
                </a:extLst>
              </a:tr>
              <a:tr h="370840">
                <a:tc>
                  <a:txBody>
                    <a:bodyPr/>
                    <a:lstStyle/>
                    <a:p>
                      <a:pPr algn="ctr"/>
                      <a:r>
                        <a:rPr lang="en-US" altLang="zh-CN"/>
                        <a:t>RS</a:t>
                      </a:r>
                      <a:endParaRPr lang="zh-CN" altLang="en-US"/>
                    </a:p>
                  </a:txBody>
                  <a:tcPr anchor="ctr"/>
                </a:tc>
                <a:tc>
                  <a:txBody>
                    <a:bodyPr/>
                    <a:lstStyle/>
                    <a:p>
                      <a:pPr algn="ctr"/>
                      <a:r>
                        <a:rPr lang="zh-CN" altLang="en-US"/>
                        <a:t>数据</a:t>
                      </a:r>
                      <a:r>
                        <a:rPr lang="en-US" altLang="zh-CN"/>
                        <a:t>/</a:t>
                      </a:r>
                      <a:r>
                        <a:rPr lang="zh-CN" altLang="en-US"/>
                        <a:t>指令选择，</a:t>
                      </a:r>
                      <a:r>
                        <a:rPr lang="en-US" altLang="zh-CN"/>
                        <a:t>1</a:t>
                      </a:r>
                      <a:r>
                        <a:rPr lang="zh-CN" altLang="en-US"/>
                        <a:t>为数据，</a:t>
                      </a:r>
                      <a:r>
                        <a:rPr lang="en-US" altLang="zh-CN"/>
                        <a:t>0</a:t>
                      </a:r>
                      <a:r>
                        <a:rPr lang="zh-CN" altLang="en-US"/>
                        <a:t>为指令</a:t>
                      </a:r>
                    </a:p>
                  </a:txBody>
                  <a:tcPr anchor="ctr"/>
                </a:tc>
                <a:extLst>
                  <a:ext uri="{0D108BD9-81ED-4DB2-BD59-A6C34878D82A}">
                    <a16:rowId xmlns:a16="http://schemas.microsoft.com/office/drawing/2014/main" val="2957762371"/>
                  </a:ext>
                </a:extLst>
              </a:tr>
              <a:tr h="370840">
                <a:tc>
                  <a:txBody>
                    <a:bodyPr/>
                    <a:lstStyle/>
                    <a:p>
                      <a:pPr algn="ctr"/>
                      <a:r>
                        <a:rPr lang="en-US" altLang="zh-CN"/>
                        <a:t>RW</a:t>
                      </a:r>
                      <a:endParaRPr lang="zh-CN" altLang="en-US"/>
                    </a:p>
                  </a:txBody>
                  <a:tcPr anchor="ctr"/>
                </a:tc>
                <a:tc>
                  <a:txBody>
                    <a:bodyPr/>
                    <a:lstStyle/>
                    <a:p>
                      <a:pPr algn="ctr"/>
                      <a:r>
                        <a:rPr lang="zh-CN" altLang="en-US"/>
                        <a:t>读</a:t>
                      </a:r>
                      <a:r>
                        <a:rPr lang="en-US" altLang="zh-CN"/>
                        <a:t>/</a:t>
                      </a:r>
                      <a:r>
                        <a:rPr lang="zh-CN" altLang="en-US"/>
                        <a:t>写选择，</a:t>
                      </a:r>
                      <a:r>
                        <a:rPr lang="en-US" altLang="zh-CN"/>
                        <a:t>1</a:t>
                      </a:r>
                      <a:r>
                        <a:rPr lang="zh-CN" altLang="en-US"/>
                        <a:t>为读，</a:t>
                      </a:r>
                      <a:r>
                        <a:rPr lang="en-US" altLang="zh-CN"/>
                        <a:t>0</a:t>
                      </a:r>
                      <a:r>
                        <a:rPr lang="zh-CN" altLang="en-US"/>
                        <a:t>为写</a:t>
                      </a:r>
                    </a:p>
                  </a:txBody>
                  <a:tcPr anchor="ctr"/>
                </a:tc>
                <a:extLst>
                  <a:ext uri="{0D108BD9-81ED-4DB2-BD59-A6C34878D82A}">
                    <a16:rowId xmlns:a16="http://schemas.microsoft.com/office/drawing/2014/main" val="2972329846"/>
                  </a:ext>
                </a:extLst>
              </a:tr>
              <a:tr h="370840">
                <a:tc>
                  <a:txBody>
                    <a:bodyPr/>
                    <a:lstStyle/>
                    <a:p>
                      <a:pPr algn="ctr"/>
                      <a:r>
                        <a:rPr lang="en-US" altLang="zh-CN"/>
                        <a:t>E</a:t>
                      </a:r>
                      <a:endParaRPr lang="zh-CN" altLang="en-US"/>
                    </a:p>
                  </a:txBody>
                  <a:tcPr anchor="ctr"/>
                </a:tc>
                <a:tc>
                  <a:txBody>
                    <a:bodyPr/>
                    <a:lstStyle/>
                    <a:p>
                      <a:pPr algn="ctr"/>
                      <a:r>
                        <a:rPr lang="zh-CN" altLang="en-US"/>
                        <a:t>使能，</a:t>
                      </a:r>
                      <a:r>
                        <a:rPr lang="en-US" altLang="zh-CN"/>
                        <a:t>1</a:t>
                      </a:r>
                      <a:r>
                        <a:rPr lang="zh-CN" altLang="en-US"/>
                        <a:t>为数据有效，下降沿执行命令</a:t>
                      </a:r>
                    </a:p>
                  </a:txBody>
                  <a:tcPr anchor="ctr"/>
                </a:tc>
                <a:extLst>
                  <a:ext uri="{0D108BD9-81ED-4DB2-BD59-A6C34878D82A}">
                    <a16:rowId xmlns:a16="http://schemas.microsoft.com/office/drawing/2014/main" val="3315032364"/>
                  </a:ext>
                </a:extLst>
              </a:tr>
              <a:tr h="370840">
                <a:tc>
                  <a:txBody>
                    <a:bodyPr/>
                    <a:lstStyle/>
                    <a:p>
                      <a:pPr algn="ctr"/>
                      <a:r>
                        <a:rPr lang="en-US" altLang="zh-CN"/>
                        <a:t>D0~D7</a:t>
                      </a:r>
                      <a:endParaRPr lang="zh-CN" altLang="en-US"/>
                    </a:p>
                  </a:txBody>
                  <a:tcPr anchor="ctr"/>
                </a:tc>
                <a:tc>
                  <a:txBody>
                    <a:bodyPr/>
                    <a:lstStyle/>
                    <a:p>
                      <a:pPr algn="ctr"/>
                      <a:r>
                        <a:rPr lang="zh-CN" altLang="en-US"/>
                        <a:t>数据输入</a:t>
                      </a:r>
                      <a:r>
                        <a:rPr lang="en-US" altLang="zh-CN"/>
                        <a:t>/</a:t>
                      </a:r>
                      <a:r>
                        <a:rPr lang="zh-CN" altLang="en-US"/>
                        <a:t>输出</a:t>
                      </a:r>
                    </a:p>
                  </a:txBody>
                  <a:tcPr anchor="ctr"/>
                </a:tc>
                <a:extLst>
                  <a:ext uri="{0D108BD9-81ED-4DB2-BD59-A6C34878D82A}">
                    <a16:rowId xmlns:a16="http://schemas.microsoft.com/office/drawing/2014/main" val="3355338765"/>
                  </a:ext>
                </a:extLst>
              </a:tr>
              <a:tr h="370840">
                <a:tc>
                  <a:txBody>
                    <a:bodyPr/>
                    <a:lstStyle/>
                    <a:p>
                      <a:pPr algn="ctr"/>
                      <a:r>
                        <a:rPr lang="en-US" altLang="zh-CN"/>
                        <a:t>A</a:t>
                      </a:r>
                      <a:endParaRPr lang="zh-CN" altLang="en-US"/>
                    </a:p>
                  </a:txBody>
                  <a:tcPr anchor="ctr"/>
                </a:tc>
                <a:tc>
                  <a:txBody>
                    <a:bodyPr/>
                    <a:lstStyle/>
                    <a:p>
                      <a:pPr algn="ctr"/>
                      <a:r>
                        <a:rPr lang="zh-CN" altLang="en-US"/>
                        <a:t>背光灯电源正极</a:t>
                      </a:r>
                    </a:p>
                  </a:txBody>
                  <a:tcPr anchor="ctr"/>
                </a:tc>
                <a:extLst>
                  <a:ext uri="{0D108BD9-81ED-4DB2-BD59-A6C34878D82A}">
                    <a16:rowId xmlns:a16="http://schemas.microsoft.com/office/drawing/2014/main" val="157582113"/>
                  </a:ext>
                </a:extLst>
              </a:tr>
              <a:tr h="370840">
                <a:tc>
                  <a:txBody>
                    <a:bodyPr/>
                    <a:lstStyle/>
                    <a:p>
                      <a:pPr algn="ctr"/>
                      <a:r>
                        <a:rPr lang="en-US" altLang="zh-CN"/>
                        <a:t>K</a:t>
                      </a:r>
                      <a:endParaRPr lang="zh-CN"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背光灯电源负极</a:t>
                      </a:r>
                    </a:p>
                  </a:txBody>
                  <a:tcPr anchor="ctr"/>
                </a:tc>
                <a:extLst>
                  <a:ext uri="{0D108BD9-81ED-4DB2-BD59-A6C34878D82A}">
                    <a16:rowId xmlns:a16="http://schemas.microsoft.com/office/drawing/2014/main" val="1340812728"/>
                  </a:ext>
                </a:extLst>
              </a:tr>
            </a:tbl>
          </a:graphicData>
        </a:graphic>
      </p:graphicFrame>
      <p:pic>
        <p:nvPicPr>
          <p:cNvPr id="5" name="图片 4">
            <a:extLst>
              <a:ext uri="{FF2B5EF4-FFF2-40B4-BE49-F238E27FC236}">
                <a16:creationId xmlns:a16="http://schemas.microsoft.com/office/drawing/2014/main" id="{1EA60EB1-D07C-489A-B7E7-501A1EDD687D}"/>
              </a:ext>
            </a:extLst>
          </p:cNvPr>
          <p:cNvPicPr>
            <a:picLocks noChangeAspect="1"/>
          </p:cNvPicPr>
          <p:nvPr/>
        </p:nvPicPr>
        <p:blipFill>
          <a:blip r:embed="rId2"/>
          <a:stretch>
            <a:fillRect/>
          </a:stretch>
        </p:blipFill>
        <p:spPr>
          <a:xfrm>
            <a:off x="6329959" y="2013138"/>
            <a:ext cx="5123809" cy="3533333"/>
          </a:xfrm>
          <a:prstGeom prst="rect">
            <a:avLst/>
          </a:prstGeom>
        </p:spPr>
      </p:pic>
    </p:spTree>
    <p:extLst>
      <p:ext uri="{BB962C8B-B14F-4D97-AF65-F5344CB8AC3E}">
        <p14:creationId xmlns:p14="http://schemas.microsoft.com/office/powerpoint/2010/main" val="226996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命名规则</a:t>
            </a:r>
          </a:p>
        </p:txBody>
      </p:sp>
      <p:pic>
        <p:nvPicPr>
          <p:cNvPr id="8" name="图片 7">
            <a:extLst>
              <a:ext uri="{FF2B5EF4-FFF2-40B4-BE49-F238E27FC236}">
                <a16:creationId xmlns:a16="http://schemas.microsoft.com/office/drawing/2014/main" id="{8C35DBF7-E98E-4E64-98EE-A487C2CA3BB6}"/>
              </a:ext>
            </a:extLst>
          </p:cNvPr>
          <p:cNvPicPr>
            <a:picLocks noChangeAspect="1"/>
          </p:cNvPicPr>
          <p:nvPr/>
        </p:nvPicPr>
        <p:blipFill rotWithShape="1">
          <a:blip r:embed="rId2">
            <a:extLst>
              <a:ext uri="{28A0092B-C50C-407E-A947-70E740481C1C}">
                <a14:useLocalDpi xmlns:a14="http://schemas.microsoft.com/office/drawing/2010/main" val="0"/>
              </a:ext>
            </a:extLst>
          </a:blip>
          <a:srcRect l="9167" t="34073" r="6112" b="20184"/>
          <a:stretch/>
        </p:blipFill>
        <p:spPr>
          <a:xfrm>
            <a:off x="458396" y="3771900"/>
            <a:ext cx="5089894" cy="2060990"/>
          </a:xfrm>
          <a:prstGeom prst="rect">
            <a:avLst/>
          </a:prstGeom>
        </p:spPr>
      </p:pic>
      <p:pic>
        <p:nvPicPr>
          <p:cNvPr id="9" name="图片 8">
            <a:extLst>
              <a:ext uri="{FF2B5EF4-FFF2-40B4-BE49-F238E27FC236}">
                <a16:creationId xmlns:a16="http://schemas.microsoft.com/office/drawing/2014/main" id="{16AB3FF7-C4C5-4A40-A123-7DE2406744D7}"/>
              </a:ext>
            </a:extLst>
          </p:cNvPr>
          <p:cNvPicPr>
            <a:picLocks noChangeAspect="1"/>
          </p:cNvPicPr>
          <p:nvPr/>
        </p:nvPicPr>
        <p:blipFill>
          <a:blip r:embed="rId3"/>
          <a:stretch>
            <a:fillRect/>
          </a:stretch>
        </p:blipFill>
        <p:spPr>
          <a:xfrm>
            <a:off x="458396" y="1446637"/>
            <a:ext cx="5089894" cy="1736926"/>
          </a:xfrm>
          <a:prstGeom prst="rect">
            <a:avLst/>
          </a:prstGeom>
        </p:spPr>
      </p:pic>
      <p:pic>
        <p:nvPicPr>
          <p:cNvPr id="10" name="图片 9">
            <a:extLst>
              <a:ext uri="{FF2B5EF4-FFF2-40B4-BE49-F238E27FC236}">
                <a16:creationId xmlns:a16="http://schemas.microsoft.com/office/drawing/2014/main" id="{0D8A7DA7-9A52-409A-B96C-D304D247A15B}"/>
              </a:ext>
            </a:extLst>
          </p:cNvPr>
          <p:cNvPicPr>
            <a:picLocks noChangeAspect="1"/>
          </p:cNvPicPr>
          <p:nvPr/>
        </p:nvPicPr>
        <p:blipFill>
          <a:blip r:embed="rId4"/>
          <a:stretch>
            <a:fillRect/>
          </a:stretch>
        </p:blipFill>
        <p:spPr>
          <a:xfrm>
            <a:off x="5714090" y="171065"/>
            <a:ext cx="5838095" cy="6161905"/>
          </a:xfrm>
          <a:prstGeom prst="rect">
            <a:avLst/>
          </a:prstGeom>
        </p:spPr>
      </p:pic>
    </p:spTree>
    <p:extLst>
      <p:ext uri="{BB962C8B-B14F-4D97-AF65-F5344CB8AC3E}">
        <p14:creationId xmlns:p14="http://schemas.microsoft.com/office/powerpoint/2010/main" val="27627227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sp>
        <p:nvSpPr>
          <p:cNvPr id="2" name="矩形 1">
            <a:extLst>
              <a:ext uri="{FF2B5EF4-FFF2-40B4-BE49-F238E27FC236}">
                <a16:creationId xmlns:a16="http://schemas.microsoft.com/office/drawing/2014/main" id="{2FB81797-59A5-4A0B-AAC6-D28F6C4E6335}"/>
              </a:ext>
            </a:extLst>
          </p:cNvPr>
          <p:cNvSpPr/>
          <p:nvPr/>
        </p:nvSpPr>
        <p:spPr>
          <a:xfrm>
            <a:off x="4091861" y="1587986"/>
            <a:ext cx="4868214"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屏幕（</a:t>
            </a:r>
            <a:r>
              <a:rPr lang="en-US" altLang="zh-CN"/>
              <a:t>16*2</a:t>
            </a:r>
            <a:r>
              <a:rPr lang="zh-CN" altLang="en-US"/>
              <a:t>）</a:t>
            </a:r>
          </a:p>
        </p:txBody>
      </p:sp>
      <p:graphicFrame>
        <p:nvGraphicFramePr>
          <p:cNvPr id="3" name="表格 7">
            <a:extLst>
              <a:ext uri="{FF2B5EF4-FFF2-40B4-BE49-F238E27FC236}">
                <a16:creationId xmlns:a16="http://schemas.microsoft.com/office/drawing/2014/main" id="{9073A781-5DE3-4A56-9278-4A2BADD8B27D}"/>
              </a:ext>
            </a:extLst>
          </p:cNvPr>
          <p:cNvGraphicFramePr>
            <a:graphicFrameLocks noGrp="1"/>
          </p:cNvGraphicFramePr>
          <p:nvPr>
            <p:extLst>
              <p:ext uri="{D42A27DB-BD31-4B8C-83A1-F6EECF244321}">
                <p14:modId xmlns:p14="http://schemas.microsoft.com/office/powerpoint/2010/main" val="451535178"/>
              </p:ext>
            </p:extLst>
          </p:nvPr>
        </p:nvGraphicFramePr>
        <p:xfrm>
          <a:off x="4365968" y="2066033"/>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9" name="矩形 8">
            <a:extLst>
              <a:ext uri="{FF2B5EF4-FFF2-40B4-BE49-F238E27FC236}">
                <a16:creationId xmlns:a16="http://schemas.microsoft.com/office/drawing/2014/main" id="{5CBA399B-D75F-48D5-8338-014A97544FCF}"/>
              </a:ext>
            </a:extLst>
          </p:cNvPr>
          <p:cNvSpPr/>
          <p:nvPr/>
        </p:nvSpPr>
        <p:spPr>
          <a:xfrm>
            <a:off x="9503073" y="1500891"/>
            <a:ext cx="1910010" cy="199689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CGRAM+CGROM</a:t>
            </a:r>
          </a:p>
          <a:p>
            <a:r>
              <a:rPr lang="zh-CN" altLang="en-US"/>
              <a:t>（字模库）</a:t>
            </a:r>
          </a:p>
        </p:txBody>
      </p:sp>
      <p:graphicFrame>
        <p:nvGraphicFramePr>
          <p:cNvPr id="10" name="表格 7">
            <a:extLst>
              <a:ext uri="{FF2B5EF4-FFF2-40B4-BE49-F238E27FC236}">
                <a16:creationId xmlns:a16="http://schemas.microsoft.com/office/drawing/2014/main" id="{38857D8E-077A-4AF5-B543-EC454CE37D26}"/>
              </a:ext>
            </a:extLst>
          </p:cNvPr>
          <p:cNvGraphicFramePr>
            <a:graphicFrameLocks noGrp="1"/>
          </p:cNvGraphicFramePr>
          <p:nvPr>
            <p:extLst>
              <p:ext uri="{D42A27DB-BD31-4B8C-83A1-F6EECF244321}">
                <p14:modId xmlns:p14="http://schemas.microsoft.com/office/powerpoint/2010/main" val="439555203"/>
              </p:ext>
            </p:extLst>
          </p:nvPr>
        </p:nvGraphicFramePr>
        <p:xfrm>
          <a:off x="9924238" y="2199904"/>
          <a:ext cx="1145668" cy="1164000"/>
        </p:xfrm>
        <a:graphic>
          <a:graphicData uri="http://schemas.openxmlformats.org/drawingml/2006/table">
            <a:tbl>
              <a:tblPr firstRow="1" bandRow="1">
                <a:tableStyleId>{5C22544A-7EE6-4342-B048-85BDC9FD1C3A}</a:tableStyleId>
              </a:tblPr>
              <a:tblGrid>
                <a:gridCol w="286417">
                  <a:extLst>
                    <a:ext uri="{9D8B030D-6E8A-4147-A177-3AD203B41FA5}">
                      <a16:colId xmlns:a16="http://schemas.microsoft.com/office/drawing/2014/main" val="1806810707"/>
                    </a:ext>
                  </a:extLst>
                </a:gridCol>
                <a:gridCol w="286417">
                  <a:extLst>
                    <a:ext uri="{9D8B030D-6E8A-4147-A177-3AD203B41FA5}">
                      <a16:colId xmlns:a16="http://schemas.microsoft.com/office/drawing/2014/main" val="1330948325"/>
                    </a:ext>
                  </a:extLst>
                </a:gridCol>
                <a:gridCol w="286417">
                  <a:extLst>
                    <a:ext uri="{9D8B030D-6E8A-4147-A177-3AD203B41FA5}">
                      <a16:colId xmlns:a16="http://schemas.microsoft.com/office/drawing/2014/main" val="1218958191"/>
                    </a:ext>
                  </a:extLst>
                </a:gridCol>
                <a:gridCol w="286417">
                  <a:extLst>
                    <a:ext uri="{9D8B030D-6E8A-4147-A177-3AD203B41FA5}">
                      <a16:colId xmlns:a16="http://schemas.microsoft.com/office/drawing/2014/main" val="2963541101"/>
                    </a:ext>
                  </a:extLst>
                </a:gridCol>
              </a:tblGrid>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58864379"/>
                  </a:ext>
                </a:extLst>
              </a:tr>
              <a:tr h="291000">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sz="1400"/>
                    </a:p>
                  </a:txBody>
                  <a:tcPr marL="72750" marR="72750" marT="36375" marB="363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06400393"/>
                  </a:ext>
                </a:extLst>
              </a:tr>
            </a:tbl>
          </a:graphicData>
        </a:graphic>
      </p:graphicFrame>
      <p:sp>
        <p:nvSpPr>
          <p:cNvPr id="11" name="矩形 10">
            <a:extLst>
              <a:ext uri="{FF2B5EF4-FFF2-40B4-BE49-F238E27FC236}">
                <a16:creationId xmlns:a16="http://schemas.microsoft.com/office/drawing/2014/main" id="{07D16F1A-758A-4B8F-ABF7-8CDA55E84C16}"/>
              </a:ext>
            </a:extLst>
          </p:cNvPr>
          <p:cNvSpPr/>
          <p:nvPr/>
        </p:nvSpPr>
        <p:spPr>
          <a:xfrm>
            <a:off x="4091861" y="3999800"/>
            <a:ext cx="7321222" cy="146110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CN"/>
              <a:t>DDRAM</a:t>
            </a:r>
            <a:r>
              <a:rPr lang="zh-CN" altLang="en-US"/>
              <a:t>（数据显示区）（</a:t>
            </a:r>
            <a:r>
              <a:rPr lang="en-US" altLang="zh-CN"/>
              <a:t>40*2</a:t>
            </a:r>
            <a:r>
              <a:rPr lang="zh-CN" altLang="en-US"/>
              <a:t>）</a:t>
            </a:r>
          </a:p>
        </p:txBody>
      </p:sp>
      <p:graphicFrame>
        <p:nvGraphicFramePr>
          <p:cNvPr id="12" name="表格 7">
            <a:extLst>
              <a:ext uri="{FF2B5EF4-FFF2-40B4-BE49-F238E27FC236}">
                <a16:creationId xmlns:a16="http://schemas.microsoft.com/office/drawing/2014/main" id="{60869C87-8A55-4743-82F4-12056CA99143}"/>
              </a:ext>
            </a:extLst>
          </p:cNvPr>
          <p:cNvGraphicFramePr>
            <a:graphicFrameLocks noGrp="1"/>
          </p:cNvGraphicFramePr>
          <p:nvPr>
            <p:extLst>
              <p:ext uri="{D42A27DB-BD31-4B8C-83A1-F6EECF244321}">
                <p14:modId xmlns:p14="http://schemas.microsoft.com/office/powerpoint/2010/main" val="1302089968"/>
              </p:ext>
            </p:extLst>
          </p:nvPr>
        </p:nvGraphicFramePr>
        <p:xfrm>
          <a:off x="4365968" y="4477847"/>
          <a:ext cx="432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gridCol w="270000">
                  <a:extLst>
                    <a:ext uri="{9D8B030D-6E8A-4147-A177-3AD203B41FA5}">
                      <a16:colId xmlns:a16="http://schemas.microsoft.com/office/drawing/2014/main" val="2963541101"/>
                    </a:ext>
                  </a:extLst>
                </a:gridCol>
                <a:gridCol w="270000">
                  <a:extLst>
                    <a:ext uri="{9D8B030D-6E8A-4147-A177-3AD203B41FA5}">
                      <a16:colId xmlns:a16="http://schemas.microsoft.com/office/drawing/2014/main" val="635833336"/>
                    </a:ext>
                  </a:extLst>
                </a:gridCol>
                <a:gridCol w="270000">
                  <a:extLst>
                    <a:ext uri="{9D8B030D-6E8A-4147-A177-3AD203B41FA5}">
                      <a16:colId xmlns:a16="http://schemas.microsoft.com/office/drawing/2014/main" val="3948555505"/>
                    </a:ext>
                  </a:extLst>
                </a:gridCol>
                <a:gridCol w="270000">
                  <a:extLst>
                    <a:ext uri="{9D8B030D-6E8A-4147-A177-3AD203B41FA5}">
                      <a16:colId xmlns:a16="http://schemas.microsoft.com/office/drawing/2014/main" val="4195971512"/>
                    </a:ext>
                  </a:extLst>
                </a:gridCol>
                <a:gridCol w="270000">
                  <a:extLst>
                    <a:ext uri="{9D8B030D-6E8A-4147-A177-3AD203B41FA5}">
                      <a16:colId xmlns:a16="http://schemas.microsoft.com/office/drawing/2014/main" val="3869047437"/>
                    </a:ext>
                  </a:extLst>
                </a:gridCol>
                <a:gridCol w="270000">
                  <a:extLst>
                    <a:ext uri="{9D8B030D-6E8A-4147-A177-3AD203B41FA5}">
                      <a16:colId xmlns:a16="http://schemas.microsoft.com/office/drawing/2014/main" val="1468865825"/>
                    </a:ext>
                  </a:extLst>
                </a:gridCol>
                <a:gridCol w="270000">
                  <a:extLst>
                    <a:ext uri="{9D8B030D-6E8A-4147-A177-3AD203B41FA5}">
                      <a16:colId xmlns:a16="http://schemas.microsoft.com/office/drawing/2014/main" val="440400347"/>
                    </a:ext>
                  </a:extLst>
                </a:gridCol>
                <a:gridCol w="270000">
                  <a:extLst>
                    <a:ext uri="{9D8B030D-6E8A-4147-A177-3AD203B41FA5}">
                      <a16:colId xmlns:a16="http://schemas.microsoft.com/office/drawing/2014/main" val="3220489824"/>
                    </a:ext>
                  </a:extLst>
                </a:gridCol>
                <a:gridCol w="270000">
                  <a:extLst>
                    <a:ext uri="{9D8B030D-6E8A-4147-A177-3AD203B41FA5}">
                      <a16:colId xmlns:a16="http://schemas.microsoft.com/office/drawing/2014/main" val="2445474497"/>
                    </a:ext>
                  </a:extLst>
                </a:gridCol>
                <a:gridCol w="270000">
                  <a:extLst>
                    <a:ext uri="{9D8B030D-6E8A-4147-A177-3AD203B41FA5}">
                      <a16:colId xmlns:a16="http://schemas.microsoft.com/office/drawing/2014/main" val="2867338154"/>
                    </a:ext>
                  </a:extLst>
                </a:gridCol>
                <a:gridCol w="270000">
                  <a:extLst>
                    <a:ext uri="{9D8B030D-6E8A-4147-A177-3AD203B41FA5}">
                      <a16:colId xmlns:a16="http://schemas.microsoft.com/office/drawing/2014/main" val="679791472"/>
                    </a:ext>
                  </a:extLst>
                </a:gridCol>
                <a:gridCol w="270000">
                  <a:extLst>
                    <a:ext uri="{9D8B030D-6E8A-4147-A177-3AD203B41FA5}">
                      <a16:colId xmlns:a16="http://schemas.microsoft.com/office/drawing/2014/main" val="3542308705"/>
                    </a:ext>
                  </a:extLst>
                </a:gridCol>
                <a:gridCol w="270000">
                  <a:extLst>
                    <a:ext uri="{9D8B030D-6E8A-4147-A177-3AD203B41FA5}">
                      <a16:colId xmlns:a16="http://schemas.microsoft.com/office/drawing/2014/main" val="398426674"/>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graphicFrame>
        <p:nvGraphicFramePr>
          <p:cNvPr id="13" name="表格 7">
            <a:extLst>
              <a:ext uri="{FF2B5EF4-FFF2-40B4-BE49-F238E27FC236}">
                <a16:creationId xmlns:a16="http://schemas.microsoft.com/office/drawing/2014/main" id="{A2D6319A-024B-4D91-890D-17FC1C5961E2}"/>
              </a:ext>
            </a:extLst>
          </p:cNvPr>
          <p:cNvGraphicFramePr>
            <a:graphicFrameLocks noGrp="1"/>
          </p:cNvGraphicFramePr>
          <p:nvPr>
            <p:extLst>
              <p:ext uri="{D42A27DB-BD31-4B8C-83A1-F6EECF244321}">
                <p14:modId xmlns:p14="http://schemas.microsoft.com/office/powerpoint/2010/main" val="1728505777"/>
              </p:ext>
            </p:extLst>
          </p:nvPr>
        </p:nvGraphicFramePr>
        <p:xfrm>
          <a:off x="10139663" y="4477847"/>
          <a:ext cx="810000" cy="731520"/>
        </p:xfrm>
        <a:graphic>
          <a:graphicData uri="http://schemas.openxmlformats.org/drawingml/2006/table">
            <a:tbl>
              <a:tblPr firstRow="1" bandRow="1">
                <a:tableStyleId>{5C22544A-7EE6-4342-B048-85BDC9FD1C3A}</a:tableStyleId>
              </a:tblPr>
              <a:tblGrid>
                <a:gridCol w="270000">
                  <a:extLst>
                    <a:ext uri="{9D8B030D-6E8A-4147-A177-3AD203B41FA5}">
                      <a16:colId xmlns:a16="http://schemas.microsoft.com/office/drawing/2014/main" val="1806810707"/>
                    </a:ext>
                  </a:extLst>
                </a:gridCol>
                <a:gridCol w="270000">
                  <a:extLst>
                    <a:ext uri="{9D8B030D-6E8A-4147-A177-3AD203B41FA5}">
                      <a16:colId xmlns:a16="http://schemas.microsoft.com/office/drawing/2014/main" val="1330948325"/>
                    </a:ext>
                  </a:extLst>
                </a:gridCol>
                <a:gridCol w="270000">
                  <a:extLst>
                    <a:ext uri="{9D8B030D-6E8A-4147-A177-3AD203B41FA5}">
                      <a16:colId xmlns:a16="http://schemas.microsoft.com/office/drawing/2014/main" val="1218958191"/>
                    </a:ext>
                  </a:extLst>
                </a:gridCol>
              </a:tblGrid>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732877351"/>
                  </a:ext>
                </a:extLst>
              </a:tr>
              <a:tr h="360000">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01000406"/>
                  </a:ext>
                </a:extLst>
              </a:tr>
            </a:tbl>
          </a:graphicData>
        </a:graphic>
      </p:graphicFrame>
      <p:sp>
        <p:nvSpPr>
          <p:cNvPr id="14" name="文本框 13">
            <a:extLst>
              <a:ext uri="{FF2B5EF4-FFF2-40B4-BE49-F238E27FC236}">
                <a16:creationId xmlns:a16="http://schemas.microsoft.com/office/drawing/2014/main" id="{CE49F0E5-0B5A-4B4B-8FD1-7D47F07EA448}"/>
              </a:ext>
            </a:extLst>
          </p:cNvPr>
          <p:cNvSpPr txBox="1"/>
          <p:nvPr/>
        </p:nvSpPr>
        <p:spPr>
          <a:xfrm>
            <a:off x="8901392" y="4530813"/>
            <a:ext cx="1022846" cy="584775"/>
          </a:xfrm>
          <a:prstGeom prst="rect">
            <a:avLst/>
          </a:prstGeom>
          <a:noFill/>
        </p:spPr>
        <p:txBody>
          <a:bodyPr wrap="square" rtlCol="0">
            <a:spAutoFit/>
          </a:bodyPr>
          <a:lstStyle/>
          <a:p>
            <a:pPr algn="ctr"/>
            <a:r>
              <a:rPr lang="en-US" altLang="zh-CN" sz="3200"/>
              <a:t>……</a:t>
            </a:r>
            <a:endParaRPr lang="zh-CN" altLang="en-US" sz="3200"/>
          </a:p>
        </p:txBody>
      </p:sp>
      <p:sp>
        <p:nvSpPr>
          <p:cNvPr id="15" name="矩形 14">
            <a:extLst>
              <a:ext uri="{FF2B5EF4-FFF2-40B4-BE49-F238E27FC236}">
                <a16:creationId xmlns:a16="http://schemas.microsoft.com/office/drawing/2014/main" id="{AF0D3B69-FC6E-4458-8B76-EE37DE35DF7E}"/>
              </a:ext>
            </a:extLst>
          </p:cNvPr>
          <p:cNvSpPr/>
          <p:nvPr/>
        </p:nvSpPr>
        <p:spPr>
          <a:xfrm>
            <a:off x="463957" y="1241542"/>
            <a:ext cx="11264086" cy="458392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zh-CN" altLang="en-US"/>
          </a:p>
        </p:txBody>
      </p:sp>
      <p:sp>
        <p:nvSpPr>
          <p:cNvPr id="16" name="箭头: 右 15">
            <a:extLst>
              <a:ext uri="{FF2B5EF4-FFF2-40B4-BE49-F238E27FC236}">
                <a16:creationId xmlns:a16="http://schemas.microsoft.com/office/drawing/2014/main" id="{08DC0364-915B-4E25-91C9-6427A1CDEFB4}"/>
              </a:ext>
            </a:extLst>
          </p:cNvPr>
          <p:cNvSpPr/>
          <p:nvPr/>
        </p:nvSpPr>
        <p:spPr>
          <a:xfrm rot="16200000">
            <a:off x="10246067" y="3452581"/>
            <a:ext cx="502010"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1E05C1C1-F2CB-48C8-AC5F-BFAA2FF2D161}"/>
              </a:ext>
            </a:extLst>
          </p:cNvPr>
          <p:cNvSpPr/>
          <p:nvPr/>
        </p:nvSpPr>
        <p:spPr>
          <a:xfrm rot="10800000">
            <a:off x="8968679" y="2135579"/>
            <a:ext cx="534393" cy="5924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AB3559B-81EE-4326-9DE9-D7E35749AA51}"/>
              </a:ext>
            </a:extLst>
          </p:cNvPr>
          <p:cNvSpPr/>
          <p:nvPr/>
        </p:nvSpPr>
        <p:spPr>
          <a:xfrm>
            <a:off x="1076962" y="1856915"/>
            <a:ext cx="2248106" cy="33524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zh-CN" altLang="en-US"/>
              <a:t>控制器</a:t>
            </a:r>
          </a:p>
        </p:txBody>
      </p:sp>
      <p:cxnSp>
        <p:nvCxnSpPr>
          <p:cNvPr id="20" name="直接连接符 19">
            <a:extLst>
              <a:ext uri="{FF2B5EF4-FFF2-40B4-BE49-F238E27FC236}">
                <a16:creationId xmlns:a16="http://schemas.microsoft.com/office/drawing/2014/main" id="{43FFEAFE-AF2D-44DF-8CA2-885BE791410A}"/>
              </a:ext>
            </a:extLst>
          </p:cNvPr>
          <p:cNvCxnSpPr>
            <a:cxnSpLocks/>
          </p:cNvCxnSpPr>
          <p:nvPr/>
        </p:nvCxnSpPr>
        <p:spPr>
          <a:xfrm>
            <a:off x="1466919" y="5209367"/>
            <a:ext cx="0" cy="1352600"/>
          </a:xfrm>
          <a:prstGeom prst="line">
            <a:avLst/>
          </a:prstGeom>
          <a:ln w="28575"/>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3F1AAC5B-15A3-4220-BDF7-971D29E48308}"/>
              </a:ext>
            </a:extLst>
          </p:cNvPr>
          <p:cNvSpPr/>
          <p:nvPr/>
        </p:nvSpPr>
        <p:spPr>
          <a:xfrm>
            <a:off x="1312373" y="3665188"/>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a:t>AC</a:t>
            </a:r>
            <a:r>
              <a:rPr lang="zh-CN" altLang="en-US"/>
              <a:t>（光标位置）</a:t>
            </a:r>
          </a:p>
        </p:txBody>
      </p:sp>
      <p:cxnSp>
        <p:nvCxnSpPr>
          <p:cNvPr id="25" name="直接连接符 24">
            <a:extLst>
              <a:ext uri="{FF2B5EF4-FFF2-40B4-BE49-F238E27FC236}">
                <a16:creationId xmlns:a16="http://schemas.microsoft.com/office/drawing/2014/main" id="{29155562-0FB5-4860-AC12-EFAADFE1FC74}"/>
              </a:ext>
            </a:extLst>
          </p:cNvPr>
          <p:cNvCxnSpPr>
            <a:cxnSpLocks/>
          </p:cNvCxnSpPr>
          <p:nvPr/>
        </p:nvCxnSpPr>
        <p:spPr>
          <a:xfrm>
            <a:off x="1827528"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D4C7C4C7-EA2B-464D-BF29-A9331B0FA97D}"/>
              </a:ext>
            </a:extLst>
          </p:cNvPr>
          <p:cNvCxnSpPr>
            <a:cxnSpLocks/>
          </p:cNvCxnSpPr>
          <p:nvPr/>
        </p:nvCxnSpPr>
        <p:spPr>
          <a:xfrm>
            <a:off x="2188137"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04344607-8BB6-418D-B924-D070083C81CA}"/>
              </a:ext>
            </a:extLst>
          </p:cNvPr>
          <p:cNvCxnSpPr>
            <a:cxnSpLocks/>
          </p:cNvCxnSpPr>
          <p:nvPr/>
        </p:nvCxnSpPr>
        <p:spPr>
          <a:xfrm>
            <a:off x="2548746"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DC1A2618-EF86-4E05-A3D2-DBC511EDF178}"/>
              </a:ext>
            </a:extLst>
          </p:cNvPr>
          <p:cNvCxnSpPr>
            <a:cxnSpLocks/>
          </p:cNvCxnSpPr>
          <p:nvPr/>
        </p:nvCxnSpPr>
        <p:spPr>
          <a:xfrm>
            <a:off x="2909353" y="5209367"/>
            <a:ext cx="0" cy="135260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CBFEA28A-5C5A-45F7-A811-BE1D5E86310E}"/>
              </a:ext>
            </a:extLst>
          </p:cNvPr>
          <p:cNvCxnSpPr/>
          <p:nvPr/>
        </p:nvCxnSpPr>
        <p:spPr>
          <a:xfrm>
            <a:off x="3325068" y="4530813"/>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9CD53C3-5709-4512-AB20-BE4C3B82089E}"/>
              </a:ext>
            </a:extLst>
          </p:cNvPr>
          <p:cNvCxnSpPr>
            <a:cxnSpLocks/>
          </p:cNvCxnSpPr>
          <p:nvPr/>
        </p:nvCxnSpPr>
        <p:spPr>
          <a:xfrm>
            <a:off x="3325068" y="3445500"/>
            <a:ext cx="617800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17959211-80D5-4697-95B3-7B014BF67477}"/>
              </a:ext>
            </a:extLst>
          </p:cNvPr>
          <p:cNvCxnSpPr/>
          <p:nvPr/>
        </p:nvCxnSpPr>
        <p:spPr>
          <a:xfrm>
            <a:off x="3325068" y="2402312"/>
            <a:ext cx="76679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4A2D0A8B-0922-438C-A1BA-29E85B26E85C}"/>
              </a:ext>
            </a:extLst>
          </p:cNvPr>
          <p:cNvSpPr/>
          <p:nvPr/>
        </p:nvSpPr>
        <p:spPr>
          <a:xfrm>
            <a:off x="1312373" y="3049093"/>
            <a:ext cx="1777285" cy="381107"/>
          </a:xfrm>
          <a:prstGeom prst="rect">
            <a:avLst/>
          </a:prstGeom>
          <a:solidFill>
            <a:schemeClr val="bg1">
              <a:lumMod val="8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a:t>控制电路</a:t>
            </a:r>
          </a:p>
        </p:txBody>
      </p:sp>
    </p:spTree>
    <p:extLst>
      <p:ext uri="{BB962C8B-B14F-4D97-AF65-F5344CB8AC3E}">
        <p14:creationId xmlns:p14="http://schemas.microsoft.com/office/powerpoint/2010/main" val="2640480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存储器结构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347898" y="2408036"/>
            <a:ext cx="4681301" cy="523220"/>
          </a:xfrm>
          <a:prstGeom prst="rect">
            <a:avLst/>
          </a:prstGeom>
          <a:noFill/>
        </p:spPr>
        <p:txBody>
          <a:bodyPr wrap="square" rtlCol="0">
            <a:spAutoFit/>
          </a:bodyPr>
          <a:lstStyle/>
          <a:p>
            <a:r>
              <a:rPr lang="en-US" altLang="zh-CN" sz="2800"/>
              <a:t>DDRAM</a:t>
            </a:r>
            <a:r>
              <a:rPr lang="zh-CN" altLang="en-US" sz="2800"/>
              <a:t>（数据显示区）</a:t>
            </a:r>
            <a:endParaRPr lang="en-US" altLang="zh-CN" sz="2800"/>
          </a:p>
        </p:txBody>
      </p:sp>
      <p:pic>
        <p:nvPicPr>
          <p:cNvPr id="2" name="图片 1">
            <a:extLst>
              <a:ext uri="{FF2B5EF4-FFF2-40B4-BE49-F238E27FC236}">
                <a16:creationId xmlns:a16="http://schemas.microsoft.com/office/drawing/2014/main" id="{2B945F94-4472-4AE9-BE99-9B76B74B9600}"/>
              </a:ext>
            </a:extLst>
          </p:cNvPr>
          <p:cNvPicPr>
            <a:picLocks noChangeAspect="1"/>
          </p:cNvPicPr>
          <p:nvPr/>
        </p:nvPicPr>
        <p:blipFill>
          <a:blip r:embed="rId2"/>
          <a:stretch>
            <a:fillRect/>
          </a:stretch>
        </p:blipFill>
        <p:spPr>
          <a:xfrm>
            <a:off x="347898" y="2931256"/>
            <a:ext cx="7591769" cy="1603285"/>
          </a:xfrm>
          <a:prstGeom prst="rect">
            <a:avLst/>
          </a:prstGeom>
        </p:spPr>
      </p:pic>
      <p:pic>
        <p:nvPicPr>
          <p:cNvPr id="5" name="图片 4">
            <a:extLst>
              <a:ext uri="{FF2B5EF4-FFF2-40B4-BE49-F238E27FC236}">
                <a16:creationId xmlns:a16="http://schemas.microsoft.com/office/drawing/2014/main" id="{A4F36323-62FD-46FC-A58D-8D6ECBCCD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7944" y="1440662"/>
            <a:ext cx="3586157" cy="4538296"/>
          </a:xfrm>
          <a:prstGeom prst="rect">
            <a:avLst/>
          </a:prstGeom>
        </p:spPr>
      </p:pic>
      <p:sp>
        <p:nvSpPr>
          <p:cNvPr id="7" name="文本框 6">
            <a:extLst>
              <a:ext uri="{FF2B5EF4-FFF2-40B4-BE49-F238E27FC236}">
                <a16:creationId xmlns:a16="http://schemas.microsoft.com/office/drawing/2014/main" id="{DA780ADF-4A65-445D-A461-0388A3E43908}"/>
              </a:ext>
            </a:extLst>
          </p:cNvPr>
          <p:cNvSpPr txBox="1"/>
          <p:nvPr/>
        </p:nvSpPr>
        <p:spPr>
          <a:xfrm>
            <a:off x="7388011" y="917442"/>
            <a:ext cx="4456090" cy="523220"/>
          </a:xfrm>
          <a:prstGeom prst="rect">
            <a:avLst/>
          </a:prstGeom>
          <a:noFill/>
        </p:spPr>
        <p:txBody>
          <a:bodyPr wrap="square" rtlCol="0">
            <a:spAutoFit/>
          </a:bodyPr>
          <a:lstStyle/>
          <a:p>
            <a:r>
              <a:rPr lang="en-US" altLang="zh-CN" sz="2800"/>
              <a:t>CGRAM+CGROM</a:t>
            </a:r>
            <a:r>
              <a:rPr lang="zh-CN" altLang="en-US" sz="2800"/>
              <a:t>（字模库）</a:t>
            </a:r>
            <a:endParaRPr lang="en-US" altLang="zh-CN" sz="2800"/>
          </a:p>
        </p:txBody>
      </p:sp>
    </p:spTree>
    <p:extLst>
      <p:ext uri="{BB962C8B-B14F-4D97-AF65-F5344CB8AC3E}">
        <p14:creationId xmlns:p14="http://schemas.microsoft.com/office/powerpoint/2010/main" val="2590917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写数据</a:t>
            </a:r>
            <a:r>
              <a:rPr lang="en-US" altLang="zh-CN" sz="2800"/>
              <a:t>/</a:t>
            </a:r>
            <a:r>
              <a:rPr lang="zh-CN" altLang="en-US" sz="2800"/>
              <a:t>指令</a:t>
            </a:r>
            <a:endParaRPr lang="en-US" altLang="zh-CN" sz="2800"/>
          </a:p>
        </p:txBody>
      </p:sp>
      <p:pic>
        <p:nvPicPr>
          <p:cNvPr id="2" name="图片 1">
            <a:extLst>
              <a:ext uri="{FF2B5EF4-FFF2-40B4-BE49-F238E27FC236}">
                <a16:creationId xmlns:a16="http://schemas.microsoft.com/office/drawing/2014/main" id="{EEFBD1A7-25F9-4FE7-895A-1CCEFB1776F1}"/>
              </a:ext>
            </a:extLst>
          </p:cNvPr>
          <p:cNvPicPr>
            <a:picLocks noChangeAspect="1"/>
          </p:cNvPicPr>
          <p:nvPr/>
        </p:nvPicPr>
        <p:blipFill>
          <a:blip r:embed="rId2"/>
          <a:stretch>
            <a:fillRect/>
          </a:stretch>
        </p:blipFill>
        <p:spPr>
          <a:xfrm>
            <a:off x="1315983" y="1982617"/>
            <a:ext cx="9560034" cy="4410518"/>
          </a:xfrm>
          <a:prstGeom prst="rect">
            <a:avLst/>
          </a:prstGeom>
        </p:spPr>
      </p:pic>
    </p:spTree>
    <p:extLst>
      <p:ext uri="{BB962C8B-B14F-4D97-AF65-F5344CB8AC3E}">
        <p14:creationId xmlns:p14="http://schemas.microsoft.com/office/powerpoint/2010/main" val="38327200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指令集</a:t>
            </a:r>
          </a:p>
        </p:txBody>
      </p:sp>
      <p:pic>
        <p:nvPicPr>
          <p:cNvPr id="3" name="图片 2">
            <a:extLst>
              <a:ext uri="{FF2B5EF4-FFF2-40B4-BE49-F238E27FC236}">
                <a16:creationId xmlns:a16="http://schemas.microsoft.com/office/drawing/2014/main" id="{E4D0F152-2F5A-4194-8BD0-949FD41E1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219" y="947165"/>
            <a:ext cx="6849562" cy="5619694"/>
          </a:xfrm>
          <a:prstGeom prst="rect">
            <a:avLst/>
          </a:prstGeom>
        </p:spPr>
      </p:pic>
    </p:spTree>
    <p:extLst>
      <p:ext uri="{BB962C8B-B14F-4D97-AF65-F5344CB8AC3E}">
        <p14:creationId xmlns:p14="http://schemas.microsoft.com/office/powerpoint/2010/main" val="2358501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操作流程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初始化：</a:t>
            </a:r>
            <a:endParaRPr lang="en-US" altLang="zh-CN" sz="2800"/>
          </a:p>
          <a:p>
            <a:r>
              <a:rPr lang="en-US" altLang="zh-CN" sz="2800"/>
              <a:t>	</a:t>
            </a:r>
            <a:r>
              <a:rPr lang="zh-CN" altLang="en-US" sz="2800"/>
              <a:t>发送指令</a:t>
            </a:r>
            <a:r>
              <a:rPr lang="en-US" altLang="zh-CN" sz="2800"/>
              <a:t>0x38	//</a:t>
            </a:r>
            <a:r>
              <a:rPr lang="zh-CN" altLang="en-US" sz="2800"/>
              <a:t>八位数据接口，两行显示，</a:t>
            </a:r>
            <a:r>
              <a:rPr lang="en-US" altLang="zh-CN" sz="2800"/>
              <a:t>5*7</a:t>
            </a:r>
            <a:r>
              <a:rPr lang="zh-CN" altLang="en-US" sz="2800"/>
              <a:t>点阵</a:t>
            </a:r>
            <a:endParaRPr lang="en-US" altLang="zh-CN" sz="2800"/>
          </a:p>
          <a:p>
            <a:r>
              <a:rPr lang="en-US" altLang="zh-CN" sz="2800"/>
              <a:t>	</a:t>
            </a:r>
            <a:r>
              <a:rPr lang="zh-CN" altLang="en-US" sz="2800"/>
              <a:t>发送指令</a:t>
            </a:r>
            <a:r>
              <a:rPr lang="en-US" altLang="zh-CN" sz="2800"/>
              <a:t>0x0C	//</a:t>
            </a:r>
            <a:r>
              <a:rPr lang="zh-CN" altLang="en-US" sz="2800"/>
              <a:t>显示开，光标关，闪烁关</a:t>
            </a:r>
            <a:endParaRPr lang="en-US" altLang="zh-CN" sz="2800"/>
          </a:p>
          <a:p>
            <a:r>
              <a:rPr lang="en-US" altLang="zh-CN" sz="2800"/>
              <a:t>	</a:t>
            </a:r>
            <a:r>
              <a:rPr lang="zh-CN" altLang="en-US" sz="2800"/>
              <a:t>发送指令</a:t>
            </a:r>
            <a:r>
              <a:rPr lang="en-US" altLang="zh-CN" sz="2800"/>
              <a:t>0x06	//</a:t>
            </a:r>
            <a:r>
              <a:rPr lang="zh-CN" altLang="en-US" sz="2800"/>
              <a:t>数据读写操作后，光标自动加一，画面不动</a:t>
            </a:r>
            <a:endParaRPr lang="en-US" altLang="zh-CN" sz="2800"/>
          </a:p>
          <a:p>
            <a:r>
              <a:rPr lang="en-US" altLang="zh-CN" sz="2800"/>
              <a:t>	</a:t>
            </a:r>
            <a:r>
              <a:rPr lang="zh-CN" altLang="en-US" sz="2800"/>
              <a:t>发送指令</a:t>
            </a:r>
            <a:r>
              <a:rPr lang="en-US" altLang="zh-CN" sz="2800"/>
              <a:t>0x01	//</a:t>
            </a:r>
            <a:r>
              <a:rPr lang="zh-CN" altLang="en-US" sz="2800"/>
              <a:t>清屏</a:t>
            </a:r>
            <a:endParaRPr lang="en-US" altLang="zh-CN" sz="2800"/>
          </a:p>
          <a:p>
            <a:endParaRPr lang="en-US" altLang="zh-CN" sz="2800"/>
          </a:p>
          <a:p>
            <a:pPr marL="457200" indent="-457200">
              <a:buFont typeface="Arial" panose="020B0604020202020204" pitchFamily="34" charset="0"/>
              <a:buChar char="•"/>
            </a:pPr>
            <a:r>
              <a:rPr lang="zh-CN" altLang="en-US" sz="2800"/>
              <a:t>显示字符：</a:t>
            </a:r>
            <a:endParaRPr lang="en-US" altLang="zh-CN" sz="2800"/>
          </a:p>
          <a:p>
            <a:r>
              <a:rPr lang="en-US" altLang="zh-CN" sz="2800"/>
              <a:t>	</a:t>
            </a:r>
            <a:r>
              <a:rPr lang="zh-CN" altLang="en-US" sz="2800"/>
              <a:t>发送指令</a:t>
            </a:r>
            <a:r>
              <a:rPr lang="en-US" altLang="zh-CN" sz="2800"/>
              <a:t>0x80|AC	//</a:t>
            </a:r>
            <a:r>
              <a:rPr lang="zh-CN" altLang="en-US" sz="2800"/>
              <a:t>设置光标位置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r>
              <a:rPr lang="zh-CN" altLang="en-US" sz="2800"/>
              <a:t>发送数据</a:t>
            </a:r>
            <a:r>
              <a:rPr lang="en-US" altLang="zh-CN" sz="2800"/>
              <a:t>		//</a:t>
            </a:r>
            <a:r>
              <a:rPr lang="zh-CN" altLang="en-US" sz="2800"/>
              <a:t>发送要显示的字符数据</a:t>
            </a:r>
            <a:endParaRPr lang="en-US" altLang="zh-CN" sz="2800"/>
          </a:p>
          <a:p>
            <a:r>
              <a:rPr lang="en-US" altLang="zh-CN" sz="2800"/>
              <a:t>	……</a:t>
            </a:r>
          </a:p>
        </p:txBody>
      </p:sp>
    </p:spTree>
    <p:extLst>
      <p:ext uri="{BB962C8B-B14F-4D97-AF65-F5344CB8AC3E}">
        <p14:creationId xmlns:p14="http://schemas.microsoft.com/office/powerpoint/2010/main" val="40209994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字符、字符串</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字符：根据一定规则建立的数字到字符的映射（</a:t>
            </a:r>
            <a:r>
              <a:rPr lang="en-US" altLang="zh-CN" sz="2800"/>
              <a:t>ASCII</a:t>
            </a:r>
            <a:r>
              <a:rPr lang="zh-CN" altLang="en-US" sz="2800"/>
              <a:t>码表）</a:t>
            </a:r>
            <a:endParaRPr lang="en-US" altLang="zh-CN" sz="2800"/>
          </a:p>
          <a:p>
            <a:r>
              <a:rPr lang="en-US" altLang="zh-CN" sz="2800"/>
              <a:t>	</a:t>
            </a:r>
            <a:r>
              <a:rPr lang="zh-CN" altLang="en-US" sz="2800"/>
              <a:t>例如：</a:t>
            </a:r>
            <a:r>
              <a:rPr lang="en-US" altLang="zh-CN" sz="2800"/>
              <a:t>0x21=’!’</a:t>
            </a:r>
            <a:r>
              <a:rPr lang="zh-CN" altLang="en-US" sz="2800"/>
              <a:t>，</a:t>
            </a:r>
            <a:r>
              <a:rPr lang="en-US" altLang="zh-CN" sz="2800"/>
              <a:t>0x41=’A’</a:t>
            </a:r>
            <a:r>
              <a:rPr lang="zh-CN" altLang="en-US" sz="2800"/>
              <a:t>，</a:t>
            </a:r>
            <a:r>
              <a:rPr lang="en-US" altLang="zh-CN" sz="2800"/>
              <a:t>0x00=’\0’</a:t>
            </a:r>
          </a:p>
          <a:p>
            <a:r>
              <a:rPr lang="en-US" altLang="zh-CN" sz="2800"/>
              <a:t>	</a:t>
            </a:r>
            <a:r>
              <a:rPr lang="zh-CN" altLang="en-US" sz="2800"/>
              <a:t>定义方法：</a:t>
            </a:r>
            <a:r>
              <a:rPr lang="en-US" altLang="zh-CN" sz="2800"/>
              <a:t>char x=‘A’;</a:t>
            </a:r>
            <a:r>
              <a:rPr lang="zh-CN" altLang="en-US" sz="2800"/>
              <a:t>（等效于</a:t>
            </a:r>
            <a:r>
              <a:rPr lang="en-US" altLang="zh-CN" sz="2800"/>
              <a:t>char x=0x41;</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字符数组：存储字符变量的一个数组</a:t>
            </a:r>
            <a:endParaRPr lang="en-US" altLang="zh-CN" sz="2800"/>
          </a:p>
          <a:p>
            <a:r>
              <a:rPr lang="en-US" altLang="zh-CN" sz="2800"/>
              <a:t>	</a:t>
            </a:r>
            <a:r>
              <a:rPr lang="zh-CN" altLang="en-US" sz="2800"/>
              <a:t>定义方法：</a:t>
            </a:r>
            <a:r>
              <a:rPr lang="en-US" altLang="zh-CN" sz="2800"/>
              <a:t>char y[]={’A’, ’B’, ’C’};</a:t>
            </a:r>
            <a:r>
              <a:rPr lang="zh-CN" altLang="en-US" sz="2800"/>
              <a:t> </a:t>
            </a:r>
            <a:endParaRPr lang="en-US" altLang="zh-CN" sz="2800"/>
          </a:p>
          <a:p>
            <a:r>
              <a:rPr lang="en-US" altLang="zh-CN" sz="2800"/>
              <a:t>		</a:t>
            </a:r>
            <a:r>
              <a:rPr lang="zh-CN" altLang="en-US" sz="2800"/>
              <a:t>（等效于</a:t>
            </a:r>
            <a:r>
              <a:rPr lang="en-US" altLang="zh-CN" sz="2800"/>
              <a:t>char y[]={0x41,0x42,0x43}; </a:t>
            </a:r>
            <a:r>
              <a:rPr lang="zh-CN" altLang="en-US" sz="2800"/>
              <a:t>）</a:t>
            </a:r>
            <a:endParaRPr lang="en-US" altLang="zh-CN" sz="2800"/>
          </a:p>
          <a:p>
            <a:endParaRPr lang="en-US" altLang="zh-CN" sz="2800"/>
          </a:p>
          <a:p>
            <a:pPr marL="457200" indent="-457200">
              <a:buFont typeface="Arial" panose="020B0604020202020204" pitchFamily="34" charset="0"/>
              <a:buChar char="•"/>
            </a:pPr>
            <a:r>
              <a:rPr lang="zh-CN" altLang="en-US" sz="2800"/>
              <a:t>字符串：在字符数组后加一个字符串结束标志，本质上是字符数组</a:t>
            </a:r>
            <a:endParaRPr lang="en-US" altLang="zh-CN" sz="2800"/>
          </a:p>
          <a:p>
            <a:r>
              <a:rPr lang="en-US" altLang="zh-CN" sz="2800"/>
              <a:t>	</a:t>
            </a:r>
            <a:r>
              <a:rPr lang="zh-CN" altLang="en-US" sz="2800"/>
              <a:t>定义方法：</a:t>
            </a:r>
            <a:r>
              <a:rPr lang="en-US" altLang="zh-CN" sz="2800"/>
              <a:t>char z[]=”ABC”;</a:t>
            </a:r>
            <a:r>
              <a:rPr lang="zh-CN" altLang="en-US" sz="2800"/>
              <a:t>（等效于</a:t>
            </a:r>
            <a:r>
              <a:rPr lang="en-US" altLang="zh-CN" sz="2800"/>
              <a:t>char z[]={’A’, ’B’, ’C’,</a:t>
            </a:r>
            <a:r>
              <a:rPr lang="zh-CN" altLang="en-US" sz="2800"/>
              <a:t> </a:t>
            </a:r>
            <a:r>
              <a:rPr lang="en-US" altLang="zh-CN" sz="2800"/>
              <a:t>’\0’};</a:t>
            </a:r>
            <a:r>
              <a:rPr lang="zh-CN" altLang="en-US" sz="2800"/>
              <a:t>）</a:t>
            </a:r>
            <a:endParaRPr lang="en-US" altLang="zh-CN" sz="2800"/>
          </a:p>
        </p:txBody>
      </p:sp>
    </p:spTree>
    <p:extLst>
      <p:ext uri="{BB962C8B-B14F-4D97-AF65-F5344CB8AC3E}">
        <p14:creationId xmlns:p14="http://schemas.microsoft.com/office/powerpoint/2010/main" val="42849863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直流电机是一种将电能转换为机械能的装置。一般的直流电机有两个电极，当电极正接时，电机正转，当电极反接时，电机反转</a:t>
            </a:r>
            <a:endParaRPr lang="en-US" altLang="zh-CN" sz="2800" dirty="0"/>
          </a:p>
          <a:p>
            <a:pPr marL="457200" indent="-457200">
              <a:buFont typeface="Arial" panose="020B0604020202020204" pitchFamily="34" charset="0"/>
              <a:buChar char="•"/>
            </a:pPr>
            <a:r>
              <a:rPr lang="zh-CN" altLang="en-US" sz="2800" dirty="0"/>
              <a:t>直流电机主要由永磁体（定子）、线圈（转子）和换向器组成</a:t>
            </a:r>
            <a:endParaRPr lang="en-US" altLang="zh-CN" sz="2800" dirty="0"/>
          </a:p>
          <a:p>
            <a:pPr marL="457200" indent="-457200">
              <a:buFont typeface="Arial" panose="020B0604020202020204" pitchFamily="34" charset="0"/>
              <a:buChar char="•"/>
            </a:pPr>
            <a:r>
              <a:rPr lang="zh-CN" altLang="en-US" sz="2800" dirty="0"/>
              <a:t>除直流电机外，常见的电机还有步进电机、舵机、无刷电机、空心杯电机等</a:t>
            </a:r>
            <a:endParaRPr lang="en-US" altLang="zh-CN" sz="2800" dirty="0"/>
          </a:p>
        </p:txBody>
      </p:sp>
      <p:pic>
        <p:nvPicPr>
          <p:cNvPr id="3" name="图片 2">
            <a:extLst>
              <a:ext uri="{FF2B5EF4-FFF2-40B4-BE49-F238E27FC236}">
                <a16:creationId xmlns:a16="http://schemas.microsoft.com/office/drawing/2014/main" id="{3FEF841C-0B83-46B1-BE97-BA26D22A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4509" y="3972540"/>
            <a:ext cx="2383294" cy="2383294"/>
          </a:xfrm>
          <a:prstGeom prst="rect">
            <a:avLst/>
          </a:prstGeom>
        </p:spPr>
      </p:pic>
      <p:pic>
        <p:nvPicPr>
          <p:cNvPr id="7" name="图片 6">
            <a:extLst>
              <a:ext uri="{FF2B5EF4-FFF2-40B4-BE49-F238E27FC236}">
                <a16:creationId xmlns:a16="http://schemas.microsoft.com/office/drawing/2014/main" id="{827757CF-B6B9-4F13-8C13-25B6741F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129" y="3972540"/>
            <a:ext cx="2383294" cy="2383294"/>
          </a:xfrm>
          <a:prstGeom prst="rect">
            <a:avLst/>
          </a:prstGeom>
        </p:spPr>
      </p:pic>
      <p:pic>
        <p:nvPicPr>
          <p:cNvPr id="8" name="图片 7">
            <a:extLst>
              <a:ext uri="{FF2B5EF4-FFF2-40B4-BE49-F238E27FC236}">
                <a16:creationId xmlns:a16="http://schemas.microsoft.com/office/drawing/2014/main" id="{EBDE8011-4EAA-4F10-B99E-07F67DFBFCAE}"/>
              </a:ext>
            </a:extLst>
          </p:cNvPr>
          <p:cNvPicPr>
            <a:picLocks noChangeAspect="1"/>
          </p:cNvPicPr>
          <p:nvPr/>
        </p:nvPicPr>
        <p:blipFill>
          <a:blip r:embed="rId4"/>
          <a:stretch>
            <a:fillRect/>
          </a:stretch>
        </p:blipFill>
        <p:spPr>
          <a:xfrm>
            <a:off x="7808889" y="3972540"/>
            <a:ext cx="3015596" cy="2383294"/>
          </a:xfrm>
          <a:prstGeom prst="rect">
            <a:avLst/>
          </a:prstGeom>
        </p:spPr>
      </p:pic>
      <p:sp>
        <p:nvSpPr>
          <p:cNvPr id="9" name="矩形 8">
            <a:extLst>
              <a:ext uri="{FF2B5EF4-FFF2-40B4-BE49-F238E27FC236}">
                <a16:creationId xmlns:a16="http://schemas.microsoft.com/office/drawing/2014/main" id="{7B60629D-6171-4FCA-A401-8A66DD8B8A80}"/>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直流电机介绍</a:t>
            </a:r>
          </a:p>
        </p:txBody>
      </p:sp>
    </p:spTree>
    <p:extLst>
      <p:ext uri="{BB962C8B-B14F-4D97-AF65-F5344CB8AC3E}">
        <p14:creationId xmlns:p14="http://schemas.microsoft.com/office/powerpoint/2010/main" val="27246866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电机驱动电路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856543" y="1236373"/>
            <a:ext cx="445608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大功率器件直接驱动</a:t>
            </a:r>
            <a:endParaRPr lang="en-US" altLang="zh-CN" sz="2800"/>
          </a:p>
        </p:txBody>
      </p:sp>
      <p:sp>
        <p:nvSpPr>
          <p:cNvPr id="7" name="文本框 6">
            <a:extLst>
              <a:ext uri="{FF2B5EF4-FFF2-40B4-BE49-F238E27FC236}">
                <a16:creationId xmlns:a16="http://schemas.microsoft.com/office/drawing/2014/main" id="{2432A798-9A0F-4F07-B094-EBE3776E472D}"/>
              </a:ext>
            </a:extLst>
          </p:cNvPr>
          <p:cNvSpPr txBox="1"/>
          <p:nvPr/>
        </p:nvSpPr>
        <p:spPr>
          <a:xfrm>
            <a:off x="8467207" y="1236373"/>
            <a:ext cx="2447086"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a:t>
            </a:r>
            <a:r>
              <a:rPr lang="zh-CN" altLang="en-US" sz="2800"/>
              <a:t>桥驱动</a:t>
            </a:r>
            <a:endParaRPr lang="en-US" altLang="zh-CN" sz="2800"/>
          </a:p>
        </p:txBody>
      </p:sp>
      <p:pic>
        <p:nvPicPr>
          <p:cNvPr id="9" name="图片 8">
            <a:extLst>
              <a:ext uri="{FF2B5EF4-FFF2-40B4-BE49-F238E27FC236}">
                <a16:creationId xmlns:a16="http://schemas.microsoft.com/office/drawing/2014/main" id="{8FED438D-EA8B-4664-B46D-1DD658D2007D}"/>
              </a:ext>
            </a:extLst>
          </p:cNvPr>
          <p:cNvPicPr>
            <a:picLocks noChangeAspect="1"/>
          </p:cNvPicPr>
          <p:nvPr/>
        </p:nvPicPr>
        <p:blipFill>
          <a:blip r:embed="rId2"/>
          <a:stretch>
            <a:fillRect/>
          </a:stretch>
        </p:blipFill>
        <p:spPr>
          <a:xfrm>
            <a:off x="8001607" y="2248990"/>
            <a:ext cx="3378286" cy="3551724"/>
          </a:xfrm>
          <a:prstGeom prst="rect">
            <a:avLst/>
          </a:prstGeom>
        </p:spPr>
      </p:pic>
      <p:pic>
        <p:nvPicPr>
          <p:cNvPr id="10" name="图片 9">
            <a:extLst>
              <a:ext uri="{FF2B5EF4-FFF2-40B4-BE49-F238E27FC236}">
                <a16:creationId xmlns:a16="http://schemas.microsoft.com/office/drawing/2014/main" id="{BE4A2D05-0E27-42CC-856C-EF51517B0CEC}"/>
              </a:ext>
            </a:extLst>
          </p:cNvPr>
          <p:cNvPicPr>
            <a:picLocks noChangeAspect="1"/>
          </p:cNvPicPr>
          <p:nvPr/>
        </p:nvPicPr>
        <p:blipFill>
          <a:blip r:embed="rId3"/>
          <a:stretch>
            <a:fillRect/>
          </a:stretch>
        </p:blipFill>
        <p:spPr>
          <a:xfrm>
            <a:off x="459452" y="2988756"/>
            <a:ext cx="3046217" cy="2072192"/>
          </a:xfrm>
          <a:prstGeom prst="rect">
            <a:avLst/>
          </a:prstGeom>
        </p:spPr>
      </p:pic>
      <p:pic>
        <p:nvPicPr>
          <p:cNvPr id="3" name="图片 2">
            <a:extLst>
              <a:ext uri="{FF2B5EF4-FFF2-40B4-BE49-F238E27FC236}">
                <a16:creationId xmlns:a16="http://schemas.microsoft.com/office/drawing/2014/main" id="{C2C6C28B-2A3D-4AE4-B1FB-71051C885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101" y="2247284"/>
            <a:ext cx="3478910" cy="3551724"/>
          </a:xfrm>
          <a:prstGeom prst="rect">
            <a:avLst/>
          </a:prstGeom>
        </p:spPr>
      </p:pic>
    </p:spTree>
    <p:extLst>
      <p:ext uri="{BB962C8B-B14F-4D97-AF65-F5344CB8AC3E}">
        <p14:creationId xmlns:p14="http://schemas.microsoft.com/office/powerpoint/2010/main" val="16297778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PWM</a:t>
            </a:r>
            <a:r>
              <a:rPr lang="zh-CN" altLang="en-US" sz="2800"/>
              <a:t>（</a:t>
            </a:r>
            <a:r>
              <a:rPr lang="en-US" altLang="zh-CN" sz="2800"/>
              <a:t>Pulse Width Modulation</a:t>
            </a:r>
            <a:r>
              <a:rPr lang="zh-CN" altLang="en-US" sz="2800"/>
              <a:t>）即脉冲宽度调制，在具有惯性的系统中，可以通过对一系列脉冲的宽度进行调制，来等效地获得所需要的模拟参量，常应用于电机控速、开关电源等领域</a:t>
            </a:r>
            <a:endParaRPr lang="en-US" altLang="zh-CN" sz="2800"/>
          </a:p>
          <a:p>
            <a:pPr marL="457200" indent="-457200">
              <a:buFont typeface="Arial" panose="020B0604020202020204" pitchFamily="34" charset="0"/>
              <a:buChar char="•"/>
            </a:pPr>
            <a:r>
              <a:rPr lang="en-US" altLang="zh-CN" sz="2800"/>
              <a:t>PWM</a:t>
            </a:r>
            <a:r>
              <a:rPr lang="zh-CN" altLang="en-US" sz="2800"/>
              <a:t>重要参数：</a:t>
            </a:r>
            <a:endParaRPr lang="en-US" altLang="zh-CN" sz="2800"/>
          </a:p>
          <a:p>
            <a:r>
              <a:rPr lang="en-US" altLang="zh-CN" sz="2800"/>
              <a:t>     </a:t>
            </a:r>
            <a:r>
              <a:rPr lang="zh-CN" altLang="en-US" sz="2800"/>
              <a:t>频率 </a:t>
            </a:r>
            <a:r>
              <a:rPr lang="en-US" altLang="zh-CN" sz="2800"/>
              <a:t>= 1 / T</a:t>
            </a:r>
            <a:r>
              <a:rPr lang="en-US" altLang="zh-CN" sz="2800" baseline="-25000"/>
              <a:t>S            </a:t>
            </a:r>
            <a:r>
              <a:rPr lang="zh-CN" altLang="en-US" sz="2800"/>
              <a:t>占空比 </a:t>
            </a:r>
            <a:r>
              <a:rPr lang="en-US" altLang="zh-CN" sz="2800"/>
              <a:t>= T</a:t>
            </a:r>
            <a:r>
              <a:rPr lang="en-US" altLang="zh-CN" sz="2800" baseline="-25000"/>
              <a:t>ON </a:t>
            </a:r>
            <a:r>
              <a:rPr lang="en-US" altLang="zh-CN" sz="2800"/>
              <a:t>/ T</a:t>
            </a:r>
            <a:r>
              <a:rPr lang="en-US" altLang="zh-CN" sz="2800" baseline="-25000"/>
              <a:t>S           </a:t>
            </a:r>
            <a:r>
              <a:rPr lang="zh-CN" altLang="en-US" sz="2800"/>
              <a:t>精度 </a:t>
            </a:r>
            <a:r>
              <a:rPr lang="en-US" altLang="zh-CN" sz="2800"/>
              <a:t>= </a:t>
            </a:r>
            <a:r>
              <a:rPr lang="zh-CN" altLang="en-US" sz="2800"/>
              <a:t>占空比变化步距</a:t>
            </a:r>
            <a:endParaRPr lang="en-US" altLang="zh-CN" sz="2800" baseline="-25000"/>
          </a:p>
        </p:txBody>
      </p:sp>
      <p:pic>
        <p:nvPicPr>
          <p:cNvPr id="3" name="图片 2">
            <a:extLst>
              <a:ext uri="{FF2B5EF4-FFF2-40B4-BE49-F238E27FC236}">
                <a16:creationId xmlns:a16="http://schemas.microsoft.com/office/drawing/2014/main" id="{49B04E82-82EF-4F1C-AE21-5B3E26145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394" y="4053145"/>
            <a:ext cx="4974605" cy="2501680"/>
          </a:xfrm>
          <a:prstGeom prst="rect">
            <a:avLst/>
          </a:prstGeom>
        </p:spPr>
      </p:pic>
      <p:pic>
        <p:nvPicPr>
          <p:cNvPr id="7" name="图片 6">
            <a:extLst>
              <a:ext uri="{FF2B5EF4-FFF2-40B4-BE49-F238E27FC236}">
                <a16:creationId xmlns:a16="http://schemas.microsoft.com/office/drawing/2014/main" id="{1381A7D8-A3E1-41D2-9F6B-8EB7138557EE}"/>
              </a:ext>
            </a:extLst>
          </p:cNvPr>
          <p:cNvPicPr>
            <a:picLocks noChangeAspect="1"/>
          </p:cNvPicPr>
          <p:nvPr/>
        </p:nvPicPr>
        <p:blipFill rotWithShape="1">
          <a:blip r:embed="rId3">
            <a:extLst>
              <a:ext uri="{28A0092B-C50C-407E-A947-70E740481C1C}">
                <a14:useLocalDpi xmlns:a14="http://schemas.microsoft.com/office/drawing/2010/main" val="0"/>
              </a:ext>
            </a:extLst>
          </a:blip>
          <a:srcRect l="15476" r="17058" b="31270"/>
          <a:stretch/>
        </p:blipFill>
        <p:spPr>
          <a:xfrm>
            <a:off x="6568067" y="4053145"/>
            <a:ext cx="4581314" cy="2501680"/>
          </a:xfrm>
          <a:prstGeom prst="rect">
            <a:avLst/>
          </a:prstGeom>
        </p:spPr>
      </p:pic>
    </p:spTree>
    <p:extLst>
      <p:ext uri="{BB962C8B-B14F-4D97-AF65-F5344CB8AC3E}">
        <p14:creationId xmlns:p14="http://schemas.microsoft.com/office/powerpoint/2010/main" val="32128134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产生</a:t>
            </a:r>
            <a:r>
              <a:rPr lang="en-US" altLang="zh-CN" sz="3200">
                <a:latin typeface="等线" panose="02010600030101010101" pitchFamily="2" charset="-122"/>
                <a:ea typeface="等线" panose="02010600030101010101" pitchFamily="2" charset="-122"/>
              </a:rPr>
              <a:t>PWM</a:t>
            </a:r>
            <a:r>
              <a:rPr lang="zh-CN" altLang="en-US" sz="3200">
                <a:latin typeface="等线" panose="02010600030101010101" pitchFamily="2" charset="-122"/>
                <a:ea typeface="等线" panose="02010600030101010101" pitchFamily="2" charset="-122"/>
              </a:rPr>
              <a:t>方法</a:t>
            </a:r>
          </a:p>
        </p:txBody>
      </p:sp>
      <p:sp>
        <p:nvSpPr>
          <p:cNvPr id="2" name="矩形 1">
            <a:extLst>
              <a:ext uri="{FF2B5EF4-FFF2-40B4-BE49-F238E27FC236}">
                <a16:creationId xmlns:a16="http://schemas.microsoft.com/office/drawing/2014/main" id="{5719D5FB-C9C4-4E09-9887-75BFCA75DD18}"/>
              </a:ext>
            </a:extLst>
          </p:cNvPr>
          <p:cNvSpPr/>
          <p:nvPr/>
        </p:nvSpPr>
        <p:spPr>
          <a:xfrm>
            <a:off x="4054915" y="1133316"/>
            <a:ext cx="2558603" cy="52322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计数器，定时自增</a:t>
            </a:r>
          </a:p>
        </p:txBody>
      </p:sp>
      <p:sp>
        <p:nvSpPr>
          <p:cNvPr id="5" name="矩形 4">
            <a:extLst>
              <a:ext uri="{FF2B5EF4-FFF2-40B4-BE49-F238E27FC236}">
                <a16:creationId xmlns:a16="http://schemas.microsoft.com/office/drawing/2014/main" id="{BB550A57-F3AC-49F3-9D99-6735DA3C476D}"/>
              </a:ext>
            </a:extLst>
          </p:cNvPr>
          <p:cNvSpPr/>
          <p:nvPr/>
        </p:nvSpPr>
        <p:spPr>
          <a:xfrm>
            <a:off x="4054915" y="2313325"/>
            <a:ext cx="2558603" cy="523220"/>
          </a:xfrm>
          <a:prstGeom prst="rect">
            <a:avLst/>
          </a:prstGeom>
          <a:solidFill>
            <a:srgbClr val="FF65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比较值，用户设置</a:t>
            </a:r>
          </a:p>
        </p:txBody>
      </p:sp>
      <p:sp>
        <p:nvSpPr>
          <p:cNvPr id="3" name="箭头: 上下 2">
            <a:extLst>
              <a:ext uri="{FF2B5EF4-FFF2-40B4-BE49-F238E27FC236}">
                <a16:creationId xmlns:a16="http://schemas.microsoft.com/office/drawing/2014/main" id="{14C1E66D-4A41-4078-96B2-01235D6B4A7A}"/>
              </a:ext>
            </a:extLst>
          </p:cNvPr>
          <p:cNvSpPr/>
          <p:nvPr/>
        </p:nvSpPr>
        <p:spPr>
          <a:xfrm>
            <a:off x="5055176" y="1656536"/>
            <a:ext cx="446466" cy="656789"/>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CE13E7B0-2910-4FFC-9311-E53DBB226441}"/>
              </a:ext>
            </a:extLst>
          </p:cNvPr>
          <p:cNvCxnSpPr>
            <a:cxnSpLocks/>
            <a:endCxn id="11" idx="1"/>
          </p:cNvCxnSpPr>
          <p:nvPr/>
        </p:nvCxnSpPr>
        <p:spPr>
          <a:xfrm>
            <a:off x="5334216" y="1984930"/>
            <a:ext cx="1500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左中括号 10">
            <a:extLst>
              <a:ext uri="{FF2B5EF4-FFF2-40B4-BE49-F238E27FC236}">
                <a16:creationId xmlns:a16="http://schemas.microsoft.com/office/drawing/2014/main" id="{E2D40A95-6582-4FC0-A258-C043F0E1053A}"/>
              </a:ext>
            </a:extLst>
          </p:cNvPr>
          <p:cNvSpPr/>
          <p:nvPr/>
        </p:nvSpPr>
        <p:spPr>
          <a:xfrm>
            <a:off x="6834736" y="1385673"/>
            <a:ext cx="291923" cy="119851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C43B6D0A-4723-4972-9514-B65BA6DE83C4}"/>
              </a:ext>
            </a:extLst>
          </p:cNvPr>
          <p:cNvSpPr/>
          <p:nvPr/>
        </p:nvSpPr>
        <p:spPr>
          <a:xfrm>
            <a:off x="7126659" y="1133316"/>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0</a:t>
            </a:r>
            <a:endParaRPr lang="zh-CN" altLang="en-US"/>
          </a:p>
        </p:txBody>
      </p:sp>
      <p:sp>
        <p:nvSpPr>
          <p:cNvPr id="18" name="文本框 17">
            <a:extLst>
              <a:ext uri="{FF2B5EF4-FFF2-40B4-BE49-F238E27FC236}">
                <a16:creationId xmlns:a16="http://schemas.microsoft.com/office/drawing/2014/main" id="{CC23295A-7933-4B74-A78B-F95807665DF0}"/>
              </a:ext>
            </a:extLst>
          </p:cNvPr>
          <p:cNvSpPr txBox="1"/>
          <p:nvPr/>
        </p:nvSpPr>
        <p:spPr>
          <a:xfrm>
            <a:off x="4154191" y="1810574"/>
            <a:ext cx="1026957" cy="338554"/>
          </a:xfrm>
          <a:prstGeom prst="rect">
            <a:avLst/>
          </a:prstGeom>
          <a:noFill/>
        </p:spPr>
        <p:txBody>
          <a:bodyPr wrap="square" rtlCol="0">
            <a:spAutoFit/>
          </a:bodyPr>
          <a:lstStyle/>
          <a:p>
            <a:r>
              <a:rPr lang="zh-CN" altLang="en-US" sz="1600"/>
              <a:t>比较大小</a:t>
            </a:r>
            <a:endParaRPr lang="en-US" altLang="zh-CN" sz="1600"/>
          </a:p>
        </p:txBody>
      </p:sp>
      <p:sp>
        <p:nvSpPr>
          <p:cNvPr id="19" name="矩形 18">
            <a:extLst>
              <a:ext uri="{FF2B5EF4-FFF2-40B4-BE49-F238E27FC236}">
                <a16:creationId xmlns:a16="http://schemas.microsoft.com/office/drawing/2014/main" id="{5062DDBB-F172-4190-B3DF-84665F8AA736}"/>
              </a:ext>
            </a:extLst>
          </p:cNvPr>
          <p:cNvSpPr/>
          <p:nvPr/>
        </p:nvSpPr>
        <p:spPr>
          <a:xfrm>
            <a:off x="7126659" y="2313324"/>
            <a:ext cx="2710468" cy="52322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计数器≥比较值，输出</a:t>
            </a:r>
            <a:r>
              <a:rPr lang="en-US" altLang="zh-CN"/>
              <a:t>1</a:t>
            </a:r>
            <a:endParaRPr lang="zh-CN" altLang="en-US"/>
          </a:p>
        </p:txBody>
      </p:sp>
      <p:grpSp>
        <p:nvGrpSpPr>
          <p:cNvPr id="76" name="组合 75">
            <a:extLst>
              <a:ext uri="{FF2B5EF4-FFF2-40B4-BE49-F238E27FC236}">
                <a16:creationId xmlns:a16="http://schemas.microsoft.com/office/drawing/2014/main" id="{33729EB5-F1C6-412F-9D5C-EDE0DD73257A}"/>
              </a:ext>
            </a:extLst>
          </p:cNvPr>
          <p:cNvGrpSpPr/>
          <p:nvPr/>
        </p:nvGrpSpPr>
        <p:grpSpPr>
          <a:xfrm>
            <a:off x="4167919" y="3505585"/>
            <a:ext cx="5003183" cy="3105150"/>
            <a:chOff x="4723089" y="3222064"/>
            <a:chExt cx="5003183" cy="3105150"/>
          </a:xfrm>
        </p:grpSpPr>
        <p:cxnSp>
          <p:nvCxnSpPr>
            <p:cNvPr id="21" name="直接箭头连接符 20">
              <a:extLst>
                <a:ext uri="{FF2B5EF4-FFF2-40B4-BE49-F238E27FC236}">
                  <a16:creationId xmlns:a16="http://schemas.microsoft.com/office/drawing/2014/main" id="{B24EFC89-8750-4E77-B8D4-911414E3A8EC}"/>
                </a:ext>
              </a:extLst>
            </p:cNvPr>
            <p:cNvCxnSpPr>
              <a:cxnSpLocks/>
            </p:cNvCxnSpPr>
            <p:nvPr/>
          </p:nvCxnSpPr>
          <p:spPr>
            <a:xfrm>
              <a:off x="4723092" y="4476112"/>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1C24BEAC-C2C0-44D5-8ACB-4D5C3F4555FE}"/>
                </a:ext>
              </a:extLst>
            </p:cNvPr>
            <p:cNvCxnSpPr>
              <a:cxnSpLocks/>
            </p:cNvCxnSpPr>
            <p:nvPr/>
          </p:nvCxnSpPr>
          <p:spPr>
            <a:xfrm flipV="1">
              <a:off x="4723092" y="3222064"/>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1C58A8EE-5297-4384-A190-999B0F3D5E65}"/>
                </a:ext>
              </a:extLst>
            </p:cNvPr>
            <p:cNvCxnSpPr>
              <a:cxnSpLocks/>
            </p:cNvCxnSpPr>
            <p:nvPr/>
          </p:nvCxnSpPr>
          <p:spPr>
            <a:xfrm flipV="1">
              <a:off x="472309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8C2D0AFF-3C99-45F9-B307-4740C39DCF28}"/>
                </a:ext>
              </a:extLst>
            </p:cNvPr>
            <p:cNvCxnSpPr>
              <a:cxnSpLocks/>
            </p:cNvCxnSpPr>
            <p:nvPr/>
          </p:nvCxnSpPr>
          <p:spPr>
            <a:xfrm flipV="1">
              <a:off x="6202462"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79215203-C192-45E8-A31C-4FF1FD3326B2}"/>
                </a:ext>
              </a:extLst>
            </p:cNvPr>
            <p:cNvCxnSpPr>
              <a:cxnSpLocks/>
            </p:cNvCxnSpPr>
            <p:nvPr/>
          </p:nvCxnSpPr>
          <p:spPr>
            <a:xfrm flipV="1">
              <a:off x="6202461"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9C0AFD0B-2A9F-4F54-8778-8430677D6805}"/>
                </a:ext>
              </a:extLst>
            </p:cNvPr>
            <p:cNvCxnSpPr>
              <a:cxnSpLocks/>
            </p:cNvCxnSpPr>
            <p:nvPr/>
          </p:nvCxnSpPr>
          <p:spPr>
            <a:xfrm flipV="1">
              <a:off x="7681830" y="3492574"/>
              <a:ext cx="1479370" cy="983538"/>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7DDFF87C-7565-4722-9A45-371A1FDF2C39}"/>
                </a:ext>
              </a:extLst>
            </p:cNvPr>
            <p:cNvCxnSpPr>
              <a:cxnSpLocks/>
            </p:cNvCxnSpPr>
            <p:nvPr/>
          </p:nvCxnSpPr>
          <p:spPr>
            <a:xfrm flipV="1">
              <a:off x="7681829" y="3492574"/>
              <a:ext cx="1" cy="983538"/>
            </a:xfrm>
            <a:prstGeom prst="line">
              <a:avLst/>
            </a:prstGeom>
            <a:ln w="28575">
              <a:solidFill>
                <a:srgbClr val="0070C0"/>
              </a:solidFill>
              <a:prstDash val="solid"/>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EFEC53A5-4A59-4268-8E50-4776E20C8283}"/>
                </a:ext>
              </a:extLst>
            </p:cNvPr>
            <p:cNvCxnSpPr>
              <a:cxnSpLocks/>
            </p:cNvCxnSpPr>
            <p:nvPr/>
          </p:nvCxnSpPr>
          <p:spPr>
            <a:xfrm>
              <a:off x="4723089" y="3853636"/>
              <a:ext cx="4593608"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2EC06154-0F6D-4F45-9CD9-D38ED428DBFD}"/>
                </a:ext>
              </a:extLst>
            </p:cNvPr>
            <p:cNvCxnSpPr>
              <a:cxnSpLocks/>
            </p:cNvCxnSpPr>
            <p:nvPr/>
          </p:nvCxnSpPr>
          <p:spPr>
            <a:xfrm>
              <a:off x="4723092" y="6152897"/>
              <a:ext cx="500318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635EFDD0-5678-42B5-A9B1-AE03B1608ACE}"/>
                </a:ext>
              </a:extLst>
            </p:cNvPr>
            <p:cNvCxnSpPr>
              <a:cxnSpLocks/>
            </p:cNvCxnSpPr>
            <p:nvPr/>
          </p:nvCxnSpPr>
          <p:spPr>
            <a:xfrm flipV="1">
              <a:off x="4723092" y="4898849"/>
              <a:ext cx="0" cy="12540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FE071ABC-70E2-4325-B09E-1DA012CDC966}"/>
                </a:ext>
              </a:extLst>
            </p:cNvPr>
            <p:cNvCxnSpPr>
              <a:cxnSpLocks/>
            </p:cNvCxnSpPr>
            <p:nvPr/>
          </p:nvCxnSpPr>
          <p:spPr>
            <a:xfrm flipV="1">
              <a:off x="564215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9" name="直接连接符 48">
              <a:extLst>
                <a:ext uri="{FF2B5EF4-FFF2-40B4-BE49-F238E27FC236}">
                  <a16:creationId xmlns:a16="http://schemas.microsoft.com/office/drawing/2014/main" id="{E14DDE7F-462C-4231-A6E8-226C8530A3A0}"/>
                </a:ext>
              </a:extLst>
            </p:cNvPr>
            <p:cNvCxnSpPr>
              <a:cxnSpLocks/>
            </p:cNvCxnSpPr>
            <p:nvPr/>
          </p:nvCxnSpPr>
          <p:spPr>
            <a:xfrm flipV="1">
              <a:off x="715091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2298756B-E56A-4ECD-B80E-FC5831B5B3B4}"/>
                </a:ext>
              </a:extLst>
            </p:cNvPr>
            <p:cNvCxnSpPr>
              <a:cxnSpLocks/>
            </p:cNvCxnSpPr>
            <p:nvPr/>
          </p:nvCxnSpPr>
          <p:spPr>
            <a:xfrm flipV="1">
              <a:off x="862919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24EE9B-8B06-4FF6-810E-DE52ADFDE515}"/>
                </a:ext>
              </a:extLst>
            </p:cNvPr>
            <p:cNvCxnSpPr>
              <a:cxnSpLocks/>
            </p:cNvCxnSpPr>
            <p:nvPr/>
          </p:nvCxnSpPr>
          <p:spPr>
            <a:xfrm flipV="1">
              <a:off x="6202461"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CF0A504F-7D1D-4100-AB59-90B6ED154957}"/>
                </a:ext>
              </a:extLst>
            </p:cNvPr>
            <p:cNvCxnSpPr>
              <a:cxnSpLocks/>
            </p:cNvCxnSpPr>
            <p:nvPr/>
          </p:nvCxnSpPr>
          <p:spPr>
            <a:xfrm flipV="1">
              <a:off x="7681829" y="3309694"/>
              <a:ext cx="0" cy="301752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F44A27F9-941F-428A-AAD4-1B08F9F0FDD4}"/>
                </a:ext>
              </a:extLst>
            </p:cNvPr>
            <p:cNvCxnSpPr>
              <a:cxnSpLocks/>
            </p:cNvCxnSpPr>
            <p:nvPr/>
          </p:nvCxnSpPr>
          <p:spPr>
            <a:xfrm>
              <a:off x="4723089"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77CB0F74-79B6-4D02-B525-7789E427CCED}"/>
                </a:ext>
              </a:extLst>
            </p:cNvPr>
            <p:cNvCxnSpPr>
              <a:cxnSpLocks/>
            </p:cNvCxnSpPr>
            <p:nvPr/>
          </p:nvCxnSpPr>
          <p:spPr>
            <a:xfrm>
              <a:off x="5654696"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5CA999A-5FD2-4183-8C0F-C61A00015F48}"/>
                </a:ext>
              </a:extLst>
            </p:cNvPr>
            <p:cNvCxnSpPr>
              <a:cxnSpLocks/>
            </p:cNvCxnSpPr>
            <p:nvPr/>
          </p:nvCxnSpPr>
          <p:spPr>
            <a:xfrm>
              <a:off x="6207223" y="6146683"/>
              <a:ext cx="943688" cy="9466"/>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0" name="直接连接符 59">
              <a:extLst>
                <a:ext uri="{FF2B5EF4-FFF2-40B4-BE49-F238E27FC236}">
                  <a16:creationId xmlns:a16="http://schemas.microsoft.com/office/drawing/2014/main" id="{C9036182-532A-4358-89CE-854D9193D637}"/>
                </a:ext>
              </a:extLst>
            </p:cNvPr>
            <p:cNvCxnSpPr>
              <a:cxnSpLocks/>
            </p:cNvCxnSpPr>
            <p:nvPr/>
          </p:nvCxnSpPr>
          <p:spPr>
            <a:xfrm>
              <a:off x="7138830" y="5246770"/>
              <a:ext cx="542999"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56433DC1-5323-4502-9AC4-B2A36683335B}"/>
                </a:ext>
              </a:extLst>
            </p:cNvPr>
            <p:cNvCxnSpPr>
              <a:cxnSpLocks/>
            </p:cNvCxnSpPr>
            <p:nvPr/>
          </p:nvCxnSpPr>
          <p:spPr>
            <a:xfrm>
              <a:off x="7700257" y="6146683"/>
              <a:ext cx="919062" cy="6213"/>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323045FA-C615-4615-99AA-1978B9E6B48B}"/>
                </a:ext>
              </a:extLst>
            </p:cNvPr>
            <p:cNvCxnSpPr>
              <a:cxnSpLocks/>
            </p:cNvCxnSpPr>
            <p:nvPr/>
          </p:nvCxnSpPr>
          <p:spPr>
            <a:xfrm>
              <a:off x="8631864" y="5246770"/>
              <a:ext cx="557508" cy="0"/>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3" name="直接连接符 62">
              <a:extLst>
                <a:ext uri="{FF2B5EF4-FFF2-40B4-BE49-F238E27FC236}">
                  <a16:creationId xmlns:a16="http://schemas.microsoft.com/office/drawing/2014/main" id="{F5154335-385A-4517-9697-205B092DB03E}"/>
                </a:ext>
              </a:extLst>
            </p:cNvPr>
            <p:cNvCxnSpPr>
              <a:cxnSpLocks/>
            </p:cNvCxnSpPr>
            <p:nvPr/>
          </p:nvCxnSpPr>
          <p:spPr>
            <a:xfrm>
              <a:off x="564215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8" name="直接连接符 67">
              <a:extLst>
                <a:ext uri="{FF2B5EF4-FFF2-40B4-BE49-F238E27FC236}">
                  <a16:creationId xmlns:a16="http://schemas.microsoft.com/office/drawing/2014/main" id="{0DA8ECA8-4F3D-4276-9D66-45CDF52F0FF7}"/>
                </a:ext>
              </a:extLst>
            </p:cNvPr>
            <p:cNvCxnSpPr>
              <a:cxnSpLocks/>
            </p:cNvCxnSpPr>
            <p:nvPr/>
          </p:nvCxnSpPr>
          <p:spPr>
            <a:xfrm>
              <a:off x="620246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408A30E8-542F-40E4-B843-729D69DF834D}"/>
                </a:ext>
              </a:extLst>
            </p:cNvPr>
            <p:cNvCxnSpPr>
              <a:cxnSpLocks/>
            </p:cNvCxnSpPr>
            <p:nvPr/>
          </p:nvCxnSpPr>
          <p:spPr>
            <a:xfrm>
              <a:off x="715091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0" name="直接连接符 69">
              <a:extLst>
                <a:ext uri="{FF2B5EF4-FFF2-40B4-BE49-F238E27FC236}">
                  <a16:creationId xmlns:a16="http://schemas.microsoft.com/office/drawing/2014/main" id="{ADDC646A-2E23-423E-B596-BFF4CB506178}"/>
                </a:ext>
              </a:extLst>
            </p:cNvPr>
            <p:cNvCxnSpPr>
              <a:cxnSpLocks/>
            </p:cNvCxnSpPr>
            <p:nvPr/>
          </p:nvCxnSpPr>
          <p:spPr>
            <a:xfrm>
              <a:off x="7681829"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D7B8B1B8-CDB0-4BD4-BC8A-745319D07874}"/>
                </a:ext>
              </a:extLst>
            </p:cNvPr>
            <p:cNvCxnSpPr>
              <a:cxnSpLocks/>
            </p:cNvCxnSpPr>
            <p:nvPr/>
          </p:nvCxnSpPr>
          <p:spPr>
            <a:xfrm>
              <a:off x="8629191" y="5246770"/>
              <a:ext cx="0" cy="909379"/>
            </a:xfrm>
            <a:prstGeom prst="line">
              <a:avLst/>
            </a:prstGeom>
            <a:ln w="28575">
              <a:solidFill>
                <a:srgbClr val="00B050"/>
              </a:solidFill>
            </a:ln>
          </p:spPr>
          <p:style>
            <a:lnRef idx="1">
              <a:schemeClr val="dk1"/>
            </a:lnRef>
            <a:fillRef idx="0">
              <a:schemeClr val="dk1"/>
            </a:fillRef>
            <a:effectRef idx="0">
              <a:schemeClr val="dk1"/>
            </a:effectRef>
            <a:fontRef idx="minor">
              <a:schemeClr val="tx1"/>
            </a:fontRef>
          </p:style>
        </p:cxnSp>
      </p:grpSp>
      <p:sp>
        <p:nvSpPr>
          <p:cNvPr id="77" name="文本框 76">
            <a:extLst>
              <a:ext uri="{FF2B5EF4-FFF2-40B4-BE49-F238E27FC236}">
                <a16:creationId xmlns:a16="http://schemas.microsoft.com/office/drawing/2014/main" id="{B390D6A3-4B4A-468F-B187-256B85398630}"/>
              </a:ext>
            </a:extLst>
          </p:cNvPr>
          <p:cNvSpPr txBox="1"/>
          <p:nvPr/>
        </p:nvSpPr>
        <p:spPr>
          <a:xfrm>
            <a:off x="9482070" y="4099604"/>
            <a:ext cx="2305357" cy="400110"/>
          </a:xfrm>
          <a:prstGeom prst="rect">
            <a:avLst/>
          </a:prstGeom>
          <a:noFill/>
        </p:spPr>
        <p:txBody>
          <a:bodyPr wrap="square" rtlCol="0">
            <a:spAutoFit/>
          </a:bodyPr>
          <a:lstStyle/>
          <a:p>
            <a:r>
              <a:rPr lang="zh-CN" altLang="en-US" sz="2000"/>
              <a:t>计数器及比较值</a:t>
            </a:r>
            <a:endParaRPr lang="en-US" altLang="zh-CN" sz="2000"/>
          </a:p>
        </p:txBody>
      </p:sp>
      <p:sp>
        <p:nvSpPr>
          <p:cNvPr id="78" name="文本框 77">
            <a:extLst>
              <a:ext uri="{FF2B5EF4-FFF2-40B4-BE49-F238E27FC236}">
                <a16:creationId xmlns:a16="http://schemas.microsoft.com/office/drawing/2014/main" id="{D3175ECC-6321-42DE-9C8A-930CFD8BDF80}"/>
              </a:ext>
            </a:extLst>
          </p:cNvPr>
          <p:cNvSpPr txBox="1"/>
          <p:nvPr/>
        </p:nvSpPr>
        <p:spPr>
          <a:xfrm>
            <a:off x="9482070" y="5815702"/>
            <a:ext cx="1558222" cy="400110"/>
          </a:xfrm>
          <a:prstGeom prst="rect">
            <a:avLst/>
          </a:prstGeom>
          <a:noFill/>
        </p:spPr>
        <p:txBody>
          <a:bodyPr wrap="square" rtlCol="0">
            <a:spAutoFit/>
          </a:bodyPr>
          <a:lstStyle/>
          <a:p>
            <a:r>
              <a:rPr lang="en-US" altLang="zh-CN" sz="2000"/>
              <a:t>PWM</a:t>
            </a:r>
            <a:r>
              <a:rPr lang="zh-CN" altLang="en-US" sz="2000"/>
              <a:t>输出</a:t>
            </a:r>
            <a:endParaRPr lang="en-US" altLang="zh-CN" sz="2000"/>
          </a:p>
        </p:txBody>
      </p:sp>
      <p:sp>
        <p:nvSpPr>
          <p:cNvPr id="79" name="文本框 78">
            <a:extLst>
              <a:ext uri="{FF2B5EF4-FFF2-40B4-BE49-F238E27FC236}">
                <a16:creationId xmlns:a16="http://schemas.microsoft.com/office/drawing/2014/main" id="{7979ED41-360A-4C7C-8C1A-52FB4BF155E2}"/>
              </a:ext>
            </a:extLst>
          </p:cNvPr>
          <p:cNvSpPr txBox="1"/>
          <p:nvPr/>
        </p:nvSpPr>
        <p:spPr>
          <a:xfrm>
            <a:off x="3635914" y="6261445"/>
            <a:ext cx="502618" cy="338554"/>
          </a:xfrm>
          <a:prstGeom prst="rect">
            <a:avLst/>
          </a:prstGeom>
          <a:noFill/>
        </p:spPr>
        <p:txBody>
          <a:bodyPr wrap="square" rtlCol="0">
            <a:spAutoFit/>
          </a:bodyPr>
          <a:lstStyle/>
          <a:p>
            <a:pPr algn="r"/>
            <a:r>
              <a:rPr lang="en-US" altLang="zh-CN" sz="1600"/>
              <a:t>0</a:t>
            </a:r>
          </a:p>
        </p:txBody>
      </p:sp>
      <p:sp>
        <p:nvSpPr>
          <p:cNvPr id="80" name="文本框 79">
            <a:extLst>
              <a:ext uri="{FF2B5EF4-FFF2-40B4-BE49-F238E27FC236}">
                <a16:creationId xmlns:a16="http://schemas.microsoft.com/office/drawing/2014/main" id="{64363908-83CB-469A-A4B1-DE979E2A0027}"/>
              </a:ext>
            </a:extLst>
          </p:cNvPr>
          <p:cNvSpPr txBox="1"/>
          <p:nvPr/>
        </p:nvSpPr>
        <p:spPr>
          <a:xfrm>
            <a:off x="3635914" y="5361014"/>
            <a:ext cx="502618" cy="338554"/>
          </a:xfrm>
          <a:prstGeom prst="rect">
            <a:avLst/>
          </a:prstGeom>
          <a:noFill/>
        </p:spPr>
        <p:txBody>
          <a:bodyPr wrap="square" rtlCol="0">
            <a:spAutoFit/>
          </a:bodyPr>
          <a:lstStyle/>
          <a:p>
            <a:pPr algn="r"/>
            <a:r>
              <a:rPr lang="en-US" altLang="zh-CN" sz="1600"/>
              <a:t>1</a:t>
            </a:r>
          </a:p>
        </p:txBody>
      </p:sp>
      <p:sp>
        <p:nvSpPr>
          <p:cNvPr id="81" name="文本框 80">
            <a:extLst>
              <a:ext uri="{FF2B5EF4-FFF2-40B4-BE49-F238E27FC236}">
                <a16:creationId xmlns:a16="http://schemas.microsoft.com/office/drawing/2014/main" id="{360FE118-A6E1-43BD-97A3-A6C1C7A1C38D}"/>
              </a:ext>
            </a:extLst>
          </p:cNvPr>
          <p:cNvSpPr txBox="1"/>
          <p:nvPr/>
        </p:nvSpPr>
        <p:spPr>
          <a:xfrm>
            <a:off x="3635914" y="4534296"/>
            <a:ext cx="502618" cy="338554"/>
          </a:xfrm>
          <a:prstGeom prst="rect">
            <a:avLst/>
          </a:prstGeom>
          <a:noFill/>
        </p:spPr>
        <p:txBody>
          <a:bodyPr wrap="square" rtlCol="0">
            <a:spAutoFit/>
          </a:bodyPr>
          <a:lstStyle/>
          <a:p>
            <a:pPr algn="r"/>
            <a:r>
              <a:rPr lang="en-US" altLang="zh-CN" sz="1600"/>
              <a:t>0</a:t>
            </a:r>
          </a:p>
        </p:txBody>
      </p:sp>
      <p:sp>
        <p:nvSpPr>
          <p:cNvPr id="82" name="文本框 81">
            <a:extLst>
              <a:ext uri="{FF2B5EF4-FFF2-40B4-BE49-F238E27FC236}">
                <a16:creationId xmlns:a16="http://schemas.microsoft.com/office/drawing/2014/main" id="{78757792-8625-481D-A2CF-81652B84295A}"/>
              </a:ext>
            </a:extLst>
          </p:cNvPr>
          <p:cNvSpPr txBox="1"/>
          <p:nvPr/>
        </p:nvSpPr>
        <p:spPr>
          <a:xfrm>
            <a:off x="3635914" y="3633865"/>
            <a:ext cx="502618" cy="338554"/>
          </a:xfrm>
          <a:prstGeom prst="rect">
            <a:avLst/>
          </a:prstGeom>
          <a:noFill/>
        </p:spPr>
        <p:txBody>
          <a:bodyPr wrap="square" rtlCol="0">
            <a:spAutoFit/>
          </a:bodyPr>
          <a:lstStyle/>
          <a:p>
            <a:pPr algn="r"/>
            <a:r>
              <a:rPr lang="en-US" altLang="zh-CN" sz="1600"/>
              <a:t>100</a:t>
            </a:r>
          </a:p>
        </p:txBody>
      </p:sp>
      <p:sp>
        <p:nvSpPr>
          <p:cNvPr id="83" name="文本框 82">
            <a:extLst>
              <a:ext uri="{FF2B5EF4-FFF2-40B4-BE49-F238E27FC236}">
                <a16:creationId xmlns:a16="http://schemas.microsoft.com/office/drawing/2014/main" id="{0EA8C1F7-441A-40D0-917A-A4D61E06AE2B}"/>
              </a:ext>
            </a:extLst>
          </p:cNvPr>
          <p:cNvSpPr txBox="1"/>
          <p:nvPr/>
        </p:nvSpPr>
        <p:spPr>
          <a:xfrm>
            <a:off x="794980" y="1851045"/>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模型结构</a:t>
            </a:r>
            <a:endParaRPr lang="en-US" altLang="zh-CN" sz="2800"/>
          </a:p>
        </p:txBody>
      </p:sp>
      <p:sp>
        <p:nvSpPr>
          <p:cNvPr id="84" name="文本框 83">
            <a:extLst>
              <a:ext uri="{FF2B5EF4-FFF2-40B4-BE49-F238E27FC236}">
                <a16:creationId xmlns:a16="http://schemas.microsoft.com/office/drawing/2014/main" id="{FCC5F16D-EEA3-4DB4-89BA-2093D52AA124}"/>
              </a:ext>
            </a:extLst>
          </p:cNvPr>
          <p:cNvSpPr txBox="1"/>
          <p:nvPr/>
        </p:nvSpPr>
        <p:spPr>
          <a:xfrm>
            <a:off x="794980" y="4882656"/>
            <a:ext cx="2319669"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波形</a:t>
            </a:r>
            <a:endParaRPr lang="en-US" altLang="zh-CN" sz="2800"/>
          </a:p>
        </p:txBody>
      </p:sp>
      <p:sp>
        <p:nvSpPr>
          <p:cNvPr id="46" name="文本框 45">
            <a:extLst>
              <a:ext uri="{FF2B5EF4-FFF2-40B4-BE49-F238E27FC236}">
                <a16:creationId xmlns:a16="http://schemas.microsoft.com/office/drawing/2014/main" id="{9AFBDD3E-689E-46AC-AE9B-99A7F3C89BB0}"/>
              </a:ext>
            </a:extLst>
          </p:cNvPr>
          <p:cNvSpPr txBox="1"/>
          <p:nvPr/>
        </p:nvSpPr>
        <p:spPr>
          <a:xfrm>
            <a:off x="3635914" y="3972419"/>
            <a:ext cx="502618" cy="338554"/>
          </a:xfrm>
          <a:prstGeom prst="rect">
            <a:avLst/>
          </a:prstGeom>
          <a:noFill/>
        </p:spPr>
        <p:txBody>
          <a:bodyPr wrap="square" rtlCol="0">
            <a:spAutoFit/>
          </a:bodyPr>
          <a:lstStyle/>
          <a:p>
            <a:pPr algn="r"/>
            <a:r>
              <a:rPr lang="en-US" altLang="zh-CN" sz="1600"/>
              <a:t>60</a:t>
            </a:r>
          </a:p>
        </p:txBody>
      </p:sp>
    </p:spTree>
    <p:extLst>
      <p:ext uri="{BB962C8B-B14F-4D97-AF65-F5344CB8AC3E}">
        <p14:creationId xmlns:p14="http://schemas.microsoft.com/office/powerpoint/2010/main" val="236244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单片机内部拆解</a:t>
            </a:r>
          </a:p>
        </p:txBody>
      </p:sp>
      <p:pic>
        <p:nvPicPr>
          <p:cNvPr id="3" name="图片 2">
            <a:extLst>
              <a:ext uri="{FF2B5EF4-FFF2-40B4-BE49-F238E27FC236}">
                <a16:creationId xmlns:a16="http://schemas.microsoft.com/office/drawing/2014/main" id="{F439AD79-380D-4453-99F1-FDCDA5C18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045" y="2021627"/>
            <a:ext cx="2700000" cy="3600000"/>
          </a:xfrm>
          <a:prstGeom prst="rect">
            <a:avLst/>
          </a:prstGeom>
        </p:spPr>
      </p:pic>
      <p:pic>
        <p:nvPicPr>
          <p:cNvPr id="7" name="图片 6">
            <a:extLst>
              <a:ext uri="{FF2B5EF4-FFF2-40B4-BE49-F238E27FC236}">
                <a16:creationId xmlns:a16="http://schemas.microsoft.com/office/drawing/2014/main" id="{0EFAE984-226E-4622-8D3C-FC59BDB60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022" y="2021627"/>
            <a:ext cx="2700000" cy="3600000"/>
          </a:xfrm>
          <a:prstGeom prst="rect">
            <a:avLst/>
          </a:prstGeom>
        </p:spPr>
      </p:pic>
      <p:pic>
        <p:nvPicPr>
          <p:cNvPr id="9" name="图片 8">
            <a:extLst>
              <a:ext uri="{FF2B5EF4-FFF2-40B4-BE49-F238E27FC236}">
                <a16:creationId xmlns:a16="http://schemas.microsoft.com/office/drawing/2014/main" id="{9F4EF4C2-3365-4B25-8B6F-4F0A0C648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021627"/>
            <a:ext cx="2700000" cy="3600000"/>
          </a:xfrm>
          <a:prstGeom prst="rect">
            <a:avLst/>
          </a:prstGeom>
        </p:spPr>
      </p:pic>
      <p:pic>
        <p:nvPicPr>
          <p:cNvPr id="11" name="图片 10">
            <a:extLst>
              <a:ext uri="{FF2B5EF4-FFF2-40B4-BE49-F238E27FC236}">
                <a16:creationId xmlns:a16="http://schemas.microsoft.com/office/drawing/2014/main" id="{67F06EFB-4C85-4A2A-A25E-84573F8E25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78976" y="2021627"/>
            <a:ext cx="2700000" cy="3600000"/>
          </a:xfrm>
          <a:prstGeom prst="rect">
            <a:avLst/>
          </a:prstGeom>
        </p:spPr>
      </p:pic>
    </p:spTree>
    <p:extLst>
      <p:ext uri="{BB962C8B-B14F-4D97-AF65-F5344CB8AC3E}">
        <p14:creationId xmlns:p14="http://schemas.microsoft.com/office/powerpoint/2010/main" val="11586845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a:t>
            </a:r>
            <a:r>
              <a:rPr lang="en-US" altLang="zh-CN" sz="2800" dirty="0"/>
              <a:t>Analog to Digital</a:t>
            </a:r>
            <a:r>
              <a:rPr lang="zh-CN" altLang="en-US" sz="2800" dirty="0"/>
              <a:t>）：模拟</a:t>
            </a:r>
            <a:r>
              <a:rPr lang="en-US" altLang="zh-CN" sz="2800" dirty="0"/>
              <a:t>-</a:t>
            </a:r>
            <a:r>
              <a:rPr lang="zh-CN" altLang="en-US" sz="2800" dirty="0"/>
              <a:t>数字转换，将模拟信号转换为计算机可操作的数字信号</a:t>
            </a:r>
            <a:endParaRPr lang="en-US" altLang="zh-CN" sz="2800" dirty="0"/>
          </a:p>
          <a:p>
            <a:pPr marL="457200" indent="-457200">
              <a:buFont typeface="Arial" panose="020B0604020202020204" pitchFamily="34" charset="0"/>
              <a:buChar char="•"/>
            </a:pPr>
            <a:r>
              <a:rPr lang="en-US" altLang="zh-CN" sz="2800" dirty="0"/>
              <a:t>DA</a:t>
            </a:r>
            <a:r>
              <a:rPr lang="zh-CN" altLang="en-US" sz="2800" dirty="0"/>
              <a:t>（</a:t>
            </a:r>
            <a:r>
              <a:rPr lang="en-US" altLang="zh-CN" sz="2800" dirty="0"/>
              <a:t>Digital to Analog</a:t>
            </a:r>
            <a:r>
              <a:rPr lang="zh-CN" altLang="en-US" sz="2800" dirty="0"/>
              <a:t>）：数字</a:t>
            </a:r>
            <a:r>
              <a:rPr lang="en-US" altLang="zh-CN" sz="2800" dirty="0"/>
              <a:t>-</a:t>
            </a:r>
            <a:r>
              <a:rPr lang="zh-CN" altLang="en-US" sz="2800" dirty="0"/>
              <a:t>模拟转换，将计算机输出的数字信号转换为模拟信号</a:t>
            </a:r>
            <a:endParaRPr lang="en-US" altLang="zh-CN" sz="2800" dirty="0"/>
          </a:p>
          <a:p>
            <a:pPr marL="457200" indent="-457200">
              <a:buFont typeface="Arial" panose="020B0604020202020204" pitchFamily="34" charset="0"/>
              <a:buChar char="•"/>
            </a:pPr>
            <a:r>
              <a:rPr lang="en-US" altLang="zh-CN" sz="2800" dirty="0"/>
              <a:t>AD/DA</a:t>
            </a:r>
            <a:r>
              <a:rPr lang="zh-CN" altLang="en-US" sz="2800" dirty="0"/>
              <a:t>转换打开了计算机与模拟信号的大门，极大的提高了计算机系统的应用范围，也为模拟信号数字化处理提供了可能</a:t>
            </a:r>
            <a:endParaRPr lang="en-US" altLang="zh-CN" sz="2800" dirty="0"/>
          </a:p>
        </p:txBody>
      </p:sp>
      <p:pic>
        <p:nvPicPr>
          <p:cNvPr id="3" name="图片 2">
            <a:extLst>
              <a:ext uri="{FF2B5EF4-FFF2-40B4-BE49-F238E27FC236}">
                <a16:creationId xmlns:a16="http://schemas.microsoft.com/office/drawing/2014/main" id="{6D7BBFD8-11EF-44AE-BEBD-CDB2C5342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93" y="4264918"/>
            <a:ext cx="2563386" cy="2086596"/>
          </a:xfrm>
          <a:prstGeom prst="rect">
            <a:avLst/>
          </a:prstGeom>
        </p:spPr>
      </p:pic>
      <p:pic>
        <p:nvPicPr>
          <p:cNvPr id="7" name="图片 6">
            <a:extLst>
              <a:ext uri="{FF2B5EF4-FFF2-40B4-BE49-F238E27FC236}">
                <a16:creationId xmlns:a16="http://schemas.microsoft.com/office/drawing/2014/main" id="{84D51512-ED69-4BE2-9CAF-76C41DA7B396}"/>
              </a:ext>
            </a:extLst>
          </p:cNvPr>
          <p:cNvPicPr>
            <a:picLocks noChangeAspect="1"/>
          </p:cNvPicPr>
          <p:nvPr/>
        </p:nvPicPr>
        <p:blipFill rotWithShape="1">
          <a:blip r:embed="rId3">
            <a:extLst>
              <a:ext uri="{28A0092B-C50C-407E-A947-70E740481C1C}">
                <a14:useLocalDpi xmlns:a14="http://schemas.microsoft.com/office/drawing/2010/main" val="0"/>
              </a:ext>
            </a:extLst>
          </a:blip>
          <a:srcRect l="12517" r="12517"/>
          <a:stretch/>
        </p:blipFill>
        <p:spPr>
          <a:xfrm>
            <a:off x="4014003" y="4268559"/>
            <a:ext cx="2081996" cy="2082955"/>
          </a:xfrm>
          <a:prstGeom prst="rect">
            <a:avLst/>
          </a:prstGeom>
        </p:spPr>
      </p:pic>
      <p:pic>
        <p:nvPicPr>
          <p:cNvPr id="9" name="图片 8">
            <a:extLst>
              <a:ext uri="{FF2B5EF4-FFF2-40B4-BE49-F238E27FC236}">
                <a16:creationId xmlns:a16="http://schemas.microsoft.com/office/drawing/2014/main" id="{79674341-3538-44BA-A6EB-A60EAF34FE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7323" y="4266196"/>
            <a:ext cx="2275469" cy="2085318"/>
          </a:xfrm>
          <a:prstGeom prst="rect">
            <a:avLst/>
          </a:prstGeom>
        </p:spPr>
      </p:pic>
      <p:pic>
        <p:nvPicPr>
          <p:cNvPr id="13" name="图片 12">
            <a:extLst>
              <a:ext uri="{FF2B5EF4-FFF2-40B4-BE49-F238E27FC236}">
                <a16:creationId xmlns:a16="http://schemas.microsoft.com/office/drawing/2014/main" id="{B825C562-071D-4BDA-B9EC-C484D49436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74116" y="4264918"/>
            <a:ext cx="2070035" cy="2086596"/>
          </a:xfrm>
          <a:prstGeom prst="rect">
            <a:avLst/>
          </a:prstGeom>
        </p:spPr>
      </p:pic>
    </p:spTree>
    <p:extLst>
      <p:ext uri="{BB962C8B-B14F-4D97-AF65-F5344CB8AC3E}">
        <p14:creationId xmlns:p14="http://schemas.microsoft.com/office/powerpoint/2010/main" val="24833127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硬件电路模型</a:t>
            </a:r>
          </a:p>
        </p:txBody>
      </p:sp>
      <p:sp>
        <p:nvSpPr>
          <p:cNvPr id="2" name="矩形 1">
            <a:extLst>
              <a:ext uri="{FF2B5EF4-FFF2-40B4-BE49-F238E27FC236}">
                <a16:creationId xmlns:a16="http://schemas.microsoft.com/office/drawing/2014/main" id="{58A25598-F056-428A-AB53-867C287B01AF}"/>
              </a:ext>
            </a:extLst>
          </p:cNvPr>
          <p:cNvSpPr/>
          <p:nvPr/>
        </p:nvSpPr>
        <p:spPr>
          <a:xfrm>
            <a:off x="4745757"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sp>
        <p:nvSpPr>
          <p:cNvPr id="5" name="矩形 4">
            <a:extLst>
              <a:ext uri="{FF2B5EF4-FFF2-40B4-BE49-F238E27FC236}">
                <a16:creationId xmlns:a16="http://schemas.microsoft.com/office/drawing/2014/main" id="{D998509C-F81F-4D34-811E-530E9EC7DF11}"/>
              </a:ext>
            </a:extLst>
          </p:cNvPr>
          <p:cNvSpPr/>
          <p:nvPr/>
        </p:nvSpPr>
        <p:spPr>
          <a:xfrm>
            <a:off x="2779368"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AD</a:t>
            </a:r>
            <a:endParaRPr lang="zh-CN" altLang="en-US" dirty="0"/>
          </a:p>
        </p:txBody>
      </p:sp>
      <p:cxnSp>
        <p:nvCxnSpPr>
          <p:cNvPr id="25" name="直接连接符 24">
            <a:extLst>
              <a:ext uri="{FF2B5EF4-FFF2-40B4-BE49-F238E27FC236}">
                <a16:creationId xmlns:a16="http://schemas.microsoft.com/office/drawing/2014/main" id="{96AD69C3-CEDF-44E7-BB74-9F3291F69F46}"/>
              </a:ext>
            </a:extLst>
          </p:cNvPr>
          <p:cNvCxnSpPr>
            <a:cxnSpLocks/>
          </p:cNvCxnSpPr>
          <p:nvPr/>
        </p:nvCxnSpPr>
        <p:spPr>
          <a:xfrm flipH="1">
            <a:off x="1808410" y="1998399"/>
            <a:ext cx="97095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47" name="组合 46">
            <a:extLst>
              <a:ext uri="{FF2B5EF4-FFF2-40B4-BE49-F238E27FC236}">
                <a16:creationId xmlns:a16="http://schemas.microsoft.com/office/drawing/2014/main" id="{E0844C3C-C65B-4005-96CF-A4CFAEC4F489}"/>
              </a:ext>
            </a:extLst>
          </p:cNvPr>
          <p:cNvGrpSpPr/>
          <p:nvPr/>
        </p:nvGrpSpPr>
        <p:grpSpPr>
          <a:xfrm>
            <a:off x="1621729" y="944811"/>
            <a:ext cx="373358" cy="2263158"/>
            <a:chOff x="1029301" y="1318073"/>
            <a:chExt cx="373358" cy="2263158"/>
          </a:xfrm>
        </p:grpSpPr>
        <p:sp>
          <p:nvSpPr>
            <p:cNvPr id="7" name="矩形 6">
              <a:extLst>
                <a:ext uri="{FF2B5EF4-FFF2-40B4-BE49-F238E27FC236}">
                  <a16:creationId xmlns:a16="http://schemas.microsoft.com/office/drawing/2014/main" id="{55B4B04D-A658-4D11-AF2F-B0C80225B8BC}"/>
                </a:ext>
              </a:extLst>
            </p:cNvPr>
            <p:cNvSpPr/>
            <p:nvPr/>
          </p:nvSpPr>
          <p:spPr>
            <a:xfrm>
              <a:off x="1123145" y="168264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2C7A1B8B-305D-45DD-B40A-E4CF652FD43F}"/>
                </a:ext>
              </a:extLst>
            </p:cNvPr>
            <p:cNvSpPr/>
            <p:nvPr/>
          </p:nvSpPr>
          <p:spPr>
            <a:xfrm>
              <a:off x="1123145" y="2609921"/>
              <a:ext cx="185671" cy="4507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a:extLst>
                <a:ext uri="{FF2B5EF4-FFF2-40B4-BE49-F238E27FC236}">
                  <a16:creationId xmlns:a16="http://schemas.microsoft.com/office/drawing/2014/main" id="{A28BC574-1534-48E4-98F5-D05A2BD70734}"/>
                </a:ext>
              </a:extLst>
            </p:cNvPr>
            <p:cNvCxnSpPr>
              <a:cxnSpLocks/>
              <a:stCxn id="7" idx="0"/>
            </p:cNvCxnSpPr>
            <p:nvPr/>
          </p:nvCxnSpPr>
          <p:spPr>
            <a:xfrm flipV="1">
              <a:off x="1215981" y="1318074"/>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03ED4236-524E-4BD6-BC62-8DD9EE7B8243}"/>
                </a:ext>
              </a:extLst>
            </p:cNvPr>
            <p:cNvCxnSpPr>
              <a:cxnSpLocks/>
            </p:cNvCxnSpPr>
            <p:nvPr/>
          </p:nvCxnSpPr>
          <p:spPr>
            <a:xfrm flipH="1" flipV="1">
              <a:off x="1059557" y="1318073"/>
              <a:ext cx="313200"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1D0A86A-FD32-457D-B9E1-2AE4B21DBF4F}"/>
                </a:ext>
              </a:extLst>
            </p:cNvPr>
            <p:cNvCxnSpPr>
              <a:cxnSpLocks/>
              <a:stCxn id="8" idx="0"/>
            </p:cNvCxnSpPr>
            <p:nvPr/>
          </p:nvCxnSpPr>
          <p:spPr>
            <a:xfrm flipV="1">
              <a:off x="1215981" y="2133401"/>
              <a:ext cx="0" cy="476520"/>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27D9993B-6012-40BF-A605-C433476A2DC3}"/>
                </a:ext>
              </a:extLst>
            </p:cNvPr>
            <p:cNvCxnSpPr>
              <a:cxnSpLocks/>
            </p:cNvCxnSpPr>
            <p:nvPr/>
          </p:nvCxnSpPr>
          <p:spPr>
            <a:xfrm flipV="1">
              <a:off x="1215980" y="3057288"/>
              <a:ext cx="0" cy="36456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51FC67F2-2644-448B-9221-806111CA21D1}"/>
                </a:ext>
              </a:extLst>
            </p:cNvPr>
            <p:cNvCxnSpPr>
              <a:cxnSpLocks/>
            </p:cNvCxnSpPr>
            <p:nvPr/>
          </p:nvCxnSpPr>
          <p:spPr>
            <a:xfrm flipH="1">
              <a:off x="1059203" y="3428999"/>
              <a:ext cx="313554"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F2AAB4ED-A9C2-40EE-98D3-000CDB561255}"/>
                </a:ext>
              </a:extLst>
            </p:cNvPr>
            <p:cNvCxnSpPr>
              <a:cxnSpLocks/>
            </p:cNvCxnSpPr>
            <p:nvPr/>
          </p:nvCxnSpPr>
          <p:spPr>
            <a:xfrm flipH="1">
              <a:off x="1128461" y="3507612"/>
              <a:ext cx="175039"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E9784A22-0F7F-44B6-AD6F-A1F9BB478556}"/>
                </a:ext>
              </a:extLst>
            </p:cNvPr>
            <p:cNvCxnSpPr>
              <a:cxnSpLocks/>
            </p:cNvCxnSpPr>
            <p:nvPr/>
          </p:nvCxnSpPr>
          <p:spPr>
            <a:xfrm flipH="1">
              <a:off x="1176304" y="3581231"/>
              <a:ext cx="793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11EA6F2B-FE41-4666-A035-388178402C9A}"/>
                </a:ext>
              </a:extLst>
            </p:cNvPr>
            <p:cNvCxnSpPr>
              <a:cxnSpLocks/>
            </p:cNvCxnSpPr>
            <p:nvPr/>
          </p:nvCxnSpPr>
          <p:spPr>
            <a:xfrm flipH="1">
              <a:off x="1029301" y="2630771"/>
              <a:ext cx="373358" cy="29837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386A6968-71A0-439C-B517-5CBA393D8875}"/>
                </a:ext>
              </a:extLst>
            </p:cNvPr>
            <p:cNvCxnSpPr>
              <a:cxnSpLocks/>
            </p:cNvCxnSpPr>
            <p:nvPr/>
          </p:nvCxnSpPr>
          <p:spPr>
            <a:xfrm>
              <a:off x="1031780" y="2912674"/>
              <a:ext cx="0" cy="155150"/>
            </a:xfrm>
            <a:prstGeom prst="line">
              <a:avLst/>
            </a:prstGeom>
            <a:ln w="28575"/>
          </p:spPr>
          <p:style>
            <a:lnRef idx="1">
              <a:schemeClr val="dk1"/>
            </a:lnRef>
            <a:fillRef idx="0">
              <a:schemeClr val="dk1"/>
            </a:fillRef>
            <a:effectRef idx="0">
              <a:schemeClr val="dk1"/>
            </a:effectRef>
            <a:fontRef idx="minor">
              <a:schemeClr val="tx1"/>
            </a:fontRef>
          </p:style>
        </p:cxnSp>
      </p:grpSp>
      <p:cxnSp>
        <p:nvCxnSpPr>
          <p:cNvPr id="38" name="直接连接符 37">
            <a:extLst>
              <a:ext uri="{FF2B5EF4-FFF2-40B4-BE49-F238E27FC236}">
                <a16:creationId xmlns:a16="http://schemas.microsoft.com/office/drawing/2014/main" id="{1CB90EC9-D863-437F-8B9D-1359AD6AB25E}"/>
              </a:ext>
            </a:extLst>
          </p:cNvPr>
          <p:cNvCxnSpPr>
            <a:cxnSpLocks/>
          </p:cNvCxnSpPr>
          <p:nvPr/>
        </p:nvCxnSpPr>
        <p:spPr>
          <a:xfrm flipH="1">
            <a:off x="3867633"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0" name="直接连接符 39">
            <a:extLst>
              <a:ext uri="{FF2B5EF4-FFF2-40B4-BE49-F238E27FC236}">
                <a16:creationId xmlns:a16="http://schemas.microsoft.com/office/drawing/2014/main" id="{BC254DDC-241A-4294-A131-4FBE29369E05}"/>
              </a:ext>
            </a:extLst>
          </p:cNvPr>
          <p:cNvCxnSpPr>
            <a:cxnSpLocks/>
          </p:cNvCxnSpPr>
          <p:nvPr/>
        </p:nvCxnSpPr>
        <p:spPr>
          <a:xfrm flipH="1">
            <a:off x="3867633"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B416B722-54BE-40CA-A134-B1E3D34AB2D5}"/>
              </a:ext>
            </a:extLst>
          </p:cNvPr>
          <p:cNvCxnSpPr>
            <a:cxnSpLocks/>
          </p:cNvCxnSpPr>
          <p:nvPr/>
        </p:nvCxnSpPr>
        <p:spPr>
          <a:xfrm flipH="1">
            <a:off x="3867633"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D6BC12A3-2E12-48D2-832B-06D6328F978A}"/>
              </a:ext>
            </a:extLst>
          </p:cNvPr>
          <p:cNvCxnSpPr>
            <a:cxnSpLocks/>
          </p:cNvCxnSpPr>
          <p:nvPr/>
        </p:nvCxnSpPr>
        <p:spPr>
          <a:xfrm flipH="1">
            <a:off x="3867633"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直接连接符 42">
            <a:extLst>
              <a:ext uri="{FF2B5EF4-FFF2-40B4-BE49-F238E27FC236}">
                <a16:creationId xmlns:a16="http://schemas.microsoft.com/office/drawing/2014/main" id="{8568BCE5-F462-4326-A854-7D96A12422CF}"/>
              </a:ext>
            </a:extLst>
          </p:cNvPr>
          <p:cNvCxnSpPr>
            <a:cxnSpLocks/>
          </p:cNvCxnSpPr>
          <p:nvPr/>
        </p:nvCxnSpPr>
        <p:spPr>
          <a:xfrm flipH="1">
            <a:off x="3867633"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77EFC194-F87F-4423-B342-2216D62052A9}"/>
              </a:ext>
            </a:extLst>
          </p:cNvPr>
          <p:cNvCxnSpPr>
            <a:cxnSpLocks/>
          </p:cNvCxnSpPr>
          <p:nvPr/>
        </p:nvCxnSpPr>
        <p:spPr>
          <a:xfrm flipH="1">
            <a:off x="3867633"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04DFCC7C-D6AC-4670-A471-22CA53A034C6}"/>
              </a:ext>
            </a:extLst>
          </p:cNvPr>
          <p:cNvCxnSpPr>
            <a:cxnSpLocks/>
          </p:cNvCxnSpPr>
          <p:nvPr/>
        </p:nvCxnSpPr>
        <p:spPr>
          <a:xfrm flipH="1">
            <a:off x="3867633"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直接连接符 45">
            <a:extLst>
              <a:ext uri="{FF2B5EF4-FFF2-40B4-BE49-F238E27FC236}">
                <a16:creationId xmlns:a16="http://schemas.microsoft.com/office/drawing/2014/main" id="{7E1703B5-C597-47DD-8F53-7023C56E00D8}"/>
              </a:ext>
            </a:extLst>
          </p:cNvPr>
          <p:cNvCxnSpPr>
            <a:cxnSpLocks/>
          </p:cNvCxnSpPr>
          <p:nvPr/>
        </p:nvCxnSpPr>
        <p:spPr>
          <a:xfrm flipH="1">
            <a:off x="3867633"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48" name="矩形 47">
            <a:extLst>
              <a:ext uri="{FF2B5EF4-FFF2-40B4-BE49-F238E27FC236}">
                <a16:creationId xmlns:a16="http://schemas.microsoft.com/office/drawing/2014/main" id="{35099293-4BC5-4427-8073-9564A604D175}"/>
              </a:ext>
            </a:extLst>
          </p:cNvPr>
          <p:cNvSpPr/>
          <p:nvPr/>
        </p:nvSpPr>
        <p:spPr>
          <a:xfrm>
            <a:off x="6804980" y="1251424"/>
            <a:ext cx="1088265" cy="149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单片机</a:t>
            </a:r>
          </a:p>
        </p:txBody>
      </p:sp>
      <p:cxnSp>
        <p:nvCxnSpPr>
          <p:cNvPr id="49" name="直接连接符 48">
            <a:extLst>
              <a:ext uri="{FF2B5EF4-FFF2-40B4-BE49-F238E27FC236}">
                <a16:creationId xmlns:a16="http://schemas.microsoft.com/office/drawing/2014/main" id="{53170FCD-B40D-4D8C-AF21-4A20A5A4EA47}"/>
              </a:ext>
            </a:extLst>
          </p:cNvPr>
          <p:cNvCxnSpPr>
            <a:cxnSpLocks/>
          </p:cNvCxnSpPr>
          <p:nvPr/>
        </p:nvCxnSpPr>
        <p:spPr>
          <a:xfrm flipH="1">
            <a:off x="7893245" y="140149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CA86AAF4-691B-4CCE-ACBB-B191D6E886AC}"/>
              </a:ext>
            </a:extLst>
          </p:cNvPr>
          <p:cNvCxnSpPr>
            <a:cxnSpLocks/>
          </p:cNvCxnSpPr>
          <p:nvPr/>
        </p:nvCxnSpPr>
        <p:spPr>
          <a:xfrm flipH="1">
            <a:off x="7893245" y="157090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直接连接符 50">
            <a:extLst>
              <a:ext uri="{FF2B5EF4-FFF2-40B4-BE49-F238E27FC236}">
                <a16:creationId xmlns:a16="http://schemas.microsoft.com/office/drawing/2014/main" id="{AF157674-E235-40C6-AFB9-B7C1AF3A5F61}"/>
              </a:ext>
            </a:extLst>
          </p:cNvPr>
          <p:cNvCxnSpPr>
            <a:cxnSpLocks/>
          </p:cNvCxnSpPr>
          <p:nvPr/>
        </p:nvCxnSpPr>
        <p:spPr>
          <a:xfrm flipH="1">
            <a:off x="7893245" y="174030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2F33500D-E792-404D-AD5A-FD2A26988ADB}"/>
              </a:ext>
            </a:extLst>
          </p:cNvPr>
          <p:cNvCxnSpPr>
            <a:cxnSpLocks/>
          </p:cNvCxnSpPr>
          <p:nvPr/>
        </p:nvCxnSpPr>
        <p:spPr>
          <a:xfrm flipH="1">
            <a:off x="7893245" y="190971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3" name="直接连接符 52">
            <a:extLst>
              <a:ext uri="{FF2B5EF4-FFF2-40B4-BE49-F238E27FC236}">
                <a16:creationId xmlns:a16="http://schemas.microsoft.com/office/drawing/2014/main" id="{5963AA17-9A5C-4E51-ACF3-7B5AA6AA8893}"/>
              </a:ext>
            </a:extLst>
          </p:cNvPr>
          <p:cNvCxnSpPr>
            <a:cxnSpLocks/>
          </p:cNvCxnSpPr>
          <p:nvPr/>
        </p:nvCxnSpPr>
        <p:spPr>
          <a:xfrm flipH="1">
            <a:off x="7893245" y="207911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7D54FCA1-A050-46A2-8B73-7B105560FEB7}"/>
              </a:ext>
            </a:extLst>
          </p:cNvPr>
          <p:cNvCxnSpPr>
            <a:cxnSpLocks/>
          </p:cNvCxnSpPr>
          <p:nvPr/>
        </p:nvCxnSpPr>
        <p:spPr>
          <a:xfrm flipH="1">
            <a:off x="7893245" y="2248524"/>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1A5493D1-2061-4714-9EA5-F16ADA0ABF0A}"/>
              </a:ext>
            </a:extLst>
          </p:cNvPr>
          <p:cNvCxnSpPr>
            <a:cxnSpLocks/>
          </p:cNvCxnSpPr>
          <p:nvPr/>
        </p:nvCxnSpPr>
        <p:spPr>
          <a:xfrm flipH="1">
            <a:off x="7893245" y="2417929"/>
            <a:ext cx="878124"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直接连接符 55">
            <a:extLst>
              <a:ext uri="{FF2B5EF4-FFF2-40B4-BE49-F238E27FC236}">
                <a16:creationId xmlns:a16="http://schemas.microsoft.com/office/drawing/2014/main" id="{6D53501E-58FB-47CA-933C-872C259798B4}"/>
              </a:ext>
            </a:extLst>
          </p:cNvPr>
          <p:cNvCxnSpPr>
            <a:cxnSpLocks/>
          </p:cNvCxnSpPr>
          <p:nvPr/>
        </p:nvCxnSpPr>
        <p:spPr>
          <a:xfrm flipH="1">
            <a:off x="7893245" y="2587335"/>
            <a:ext cx="878124" cy="0"/>
          </a:xfrm>
          <a:prstGeom prst="line">
            <a:avLst/>
          </a:prstGeom>
          <a:ln w="28575"/>
        </p:spPr>
        <p:style>
          <a:lnRef idx="1">
            <a:schemeClr val="dk1"/>
          </a:lnRef>
          <a:fillRef idx="0">
            <a:schemeClr val="dk1"/>
          </a:fillRef>
          <a:effectRef idx="0">
            <a:schemeClr val="dk1"/>
          </a:effectRef>
          <a:fontRef idx="minor">
            <a:schemeClr val="tx1"/>
          </a:fontRef>
        </p:style>
      </p:cxnSp>
      <p:sp>
        <p:nvSpPr>
          <p:cNvPr id="57" name="矩形 56">
            <a:extLst>
              <a:ext uri="{FF2B5EF4-FFF2-40B4-BE49-F238E27FC236}">
                <a16:creationId xmlns:a16="http://schemas.microsoft.com/office/drawing/2014/main" id="{E6EC0017-DB83-4E65-98A0-AAD9E696698F}"/>
              </a:ext>
            </a:extLst>
          </p:cNvPr>
          <p:cNvSpPr/>
          <p:nvPr/>
        </p:nvSpPr>
        <p:spPr>
          <a:xfrm>
            <a:off x="8771369" y="1251425"/>
            <a:ext cx="1088265" cy="1493947"/>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a:t>
            </a:r>
            <a:endParaRPr lang="zh-CN" altLang="en-US" dirty="0"/>
          </a:p>
        </p:txBody>
      </p:sp>
      <p:cxnSp>
        <p:nvCxnSpPr>
          <p:cNvPr id="58" name="直接连接符 57">
            <a:extLst>
              <a:ext uri="{FF2B5EF4-FFF2-40B4-BE49-F238E27FC236}">
                <a16:creationId xmlns:a16="http://schemas.microsoft.com/office/drawing/2014/main" id="{33915B81-58C2-4BEC-8A70-086369FBB7A5}"/>
              </a:ext>
            </a:extLst>
          </p:cNvPr>
          <p:cNvCxnSpPr>
            <a:cxnSpLocks/>
          </p:cNvCxnSpPr>
          <p:nvPr/>
        </p:nvCxnSpPr>
        <p:spPr>
          <a:xfrm flipH="1">
            <a:off x="9859634" y="1998399"/>
            <a:ext cx="634032" cy="0"/>
          </a:xfrm>
          <a:prstGeom prst="line">
            <a:avLst/>
          </a:prstGeom>
          <a:ln w="28575"/>
        </p:spPr>
        <p:style>
          <a:lnRef idx="1">
            <a:schemeClr val="dk1"/>
          </a:lnRef>
          <a:fillRef idx="0">
            <a:schemeClr val="dk1"/>
          </a:fillRef>
          <a:effectRef idx="0">
            <a:schemeClr val="dk1"/>
          </a:effectRef>
          <a:fontRef idx="minor">
            <a:schemeClr val="tx1"/>
          </a:fontRef>
        </p:style>
      </p:cxnSp>
      <p:sp>
        <p:nvSpPr>
          <p:cNvPr id="59" name="椭圆 58">
            <a:extLst>
              <a:ext uri="{FF2B5EF4-FFF2-40B4-BE49-F238E27FC236}">
                <a16:creationId xmlns:a16="http://schemas.microsoft.com/office/drawing/2014/main" id="{33E8987C-70FF-462E-9ADE-729FDC66DC76}"/>
              </a:ext>
            </a:extLst>
          </p:cNvPr>
          <p:cNvSpPr/>
          <p:nvPr/>
        </p:nvSpPr>
        <p:spPr>
          <a:xfrm>
            <a:off x="10493666" y="1957314"/>
            <a:ext cx="82165" cy="82165"/>
          </a:xfrm>
          <a:prstGeom prst="ellipse">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23D73356-0586-4BBC-8544-4E10AB013B95}"/>
              </a:ext>
            </a:extLst>
          </p:cNvPr>
          <p:cNvSpPr txBox="1"/>
          <p:nvPr/>
        </p:nvSpPr>
        <p:spPr>
          <a:xfrm>
            <a:off x="570963" y="3948268"/>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AD</a:t>
            </a:r>
            <a:r>
              <a:rPr lang="zh-CN" altLang="en-US" sz="2800" dirty="0"/>
              <a:t>转换通常有多个输入通道，用多路选择开关连接至</a:t>
            </a:r>
            <a:r>
              <a:rPr lang="en-US" altLang="zh-CN" sz="2800" dirty="0"/>
              <a:t>AD</a:t>
            </a:r>
            <a:r>
              <a:rPr lang="zh-CN" altLang="en-US" sz="2800" dirty="0"/>
              <a:t>转换器，以实现</a:t>
            </a:r>
            <a:r>
              <a:rPr lang="en-US" altLang="zh-CN" sz="2800" dirty="0"/>
              <a:t>AD</a:t>
            </a:r>
            <a:r>
              <a:rPr lang="zh-CN" altLang="en-US" sz="2800" dirty="0"/>
              <a:t>多路复用的目的，提高硬件利用率</a:t>
            </a:r>
            <a:endParaRPr lang="en-US" altLang="zh-CN" sz="2800" dirty="0"/>
          </a:p>
          <a:p>
            <a:pPr marL="457200" indent="-457200">
              <a:buFont typeface="Arial" panose="020B0604020202020204" pitchFamily="34" charset="0"/>
              <a:buChar char="•"/>
            </a:pPr>
            <a:r>
              <a:rPr lang="en-US" altLang="zh-CN" sz="2800" dirty="0"/>
              <a:t>AD/DA</a:t>
            </a:r>
            <a:r>
              <a:rPr lang="zh-CN" altLang="en-US" sz="2800" dirty="0"/>
              <a:t>与单片机数据传送可使用并口（速度快、原理简单），也可使用串口（接线少、使用方便）</a:t>
            </a:r>
            <a:endParaRPr lang="en-US" altLang="zh-CN" sz="2800" dirty="0"/>
          </a:p>
          <a:p>
            <a:pPr marL="457200" indent="-457200">
              <a:buFont typeface="Arial" panose="020B0604020202020204" pitchFamily="34" charset="0"/>
              <a:buChar char="•"/>
            </a:pPr>
            <a:r>
              <a:rPr lang="zh-CN" altLang="en-US" sz="2800" dirty="0"/>
              <a:t>可将</a:t>
            </a:r>
            <a:r>
              <a:rPr lang="en-US" altLang="zh-CN" sz="2800" dirty="0"/>
              <a:t>AD/DA</a:t>
            </a:r>
            <a:r>
              <a:rPr lang="zh-CN" altLang="en-US" sz="2800" dirty="0"/>
              <a:t>模块直接集成在单片机内，这样直接写入</a:t>
            </a:r>
            <a:r>
              <a:rPr lang="en-US" altLang="zh-CN" sz="2800" dirty="0"/>
              <a:t>/</a:t>
            </a:r>
            <a:r>
              <a:rPr lang="zh-CN" altLang="en-US" sz="2800" dirty="0"/>
              <a:t>读出寄存器就可进行</a:t>
            </a:r>
            <a:r>
              <a:rPr lang="en-US" altLang="zh-CN" sz="2800" dirty="0"/>
              <a:t>AD/DA</a:t>
            </a:r>
            <a:r>
              <a:rPr lang="zh-CN" altLang="en-US" sz="2800" dirty="0"/>
              <a:t>转换，单片机的</a:t>
            </a:r>
            <a:r>
              <a:rPr lang="en-US" altLang="zh-CN" sz="2800" dirty="0"/>
              <a:t>IO</a:t>
            </a:r>
            <a:r>
              <a:rPr lang="zh-CN" altLang="en-US" sz="2800" dirty="0"/>
              <a:t>口可直接复用为</a:t>
            </a:r>
            <a:r>
              <a:rPr lang="en-US" altLang="zh-CN" sz="2800" dirty="0"/>
              <a:t>AD/DA</a:t>
            </a:r>
            <a:r>
              <a:rPr lang="zh-CN" altLang="en-US" sz="2800" dirty="0"/>
              <a:t>的通道</a:t>
            </a:r>
            <a:endParaRPr lang="en-US" altLang="zh-CN" sz="2800" dirty="0"/>
          </a:p>
        </p:txBody>
      </p:sp>
      <p:sp>
        <p:nvSpPr>
          <p:cNvPr id="65" name="文本框 64">
            <a:extLst>
              <a:ext uri="{FF2B5EF4-FFF2-40B4-BE49-F238E27FC236}">
                <a16:creationId xmlns:a16="http://schemas.microsoft.com/office/drawing/2014/main" id="{7EB8A6EC-49E7-4A45-9C68-95879B8E4DF5}"/>
              </a:ext>
            </a:extLst>
          </p:cNvPr>
          <p:cNvSpPr txBox="1"/>
          <p:nvPr/>
        </p:nvSpPr>
        <p:spPr>
          <a:xfrm>
            <a:off x="1715573"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sp>
        <p:nvSpPr>
          <p:cNvPr id="66" name="文本框 65">
            <a:extLst>
              <a:ext uri="{FF2B5EF4-FFF2-40B4-BE49-F238E27FC236}">
                <a16:creationId xmlns:a16="http://schemas.microsoft.com/office/drawing/2014/main" id="{811D0857-7671-4F5F-9985-2FF64F2C0966}"/>
              </a:ext>
            </a:extLst>
          </p:cNvPr>
          <p:cNvSpPr txBox="1"/>
          <p:nvPr/>
        </p:nvSpPr>
        <p:spPr>
          <a:xfrm>
            <a:off x="3728093"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7" name="文本框 66">
            <a:extLst>
              <a:ext uri="{FF2B5EF4-FFF2-40B4-BE49-F238E27FC236}">
                <a16:creationId xmlns:a16="http://schemas.microsoft.com/office/drawing/2014/main" id="{93C86EDD-B189-4413-A640-158EB104A0BA}"/>
              </a:ext>
            </a:extLst>
          </p:cNvPr>
          <p:cNvSpPr txBox="1"/>
          <p:nvPr/>
        </p:nvSpPr>
        <p:spPr>
          <a:xfrm>
            <a:off x="7753705" y="3018921"/>
            <a:ext cx="1637675" cy="707886"/>
          </a:xfrm>
          <a:prstGeom prst="rect">
            <a:avLst/>
          </a:prstGeom>
          <a:noFill/>
        </p:spPr>
        <p:txBody>
          <a:bodyPr wrap="square" rtlCol="0">
            <a:spAutoFit/>
          </a:bodyPr>
          <a:lstStyle/>
          <a:p>
            <a:pPr algn="ctr"/>
            <a:r>
              <a:rPr lang="zh-CN" altLang="en-US" sz="2000" dirty="0"/>
              <a:t>数字量</a:t>
            </a:r>
            <a:endParaRPr lang="en-US" altLang="zh-CN" sz="2000" dirty="0"/>
          </a:p>
          <a:p>
            <a:pPr algn="ctr"/>
            <a:r>
              <a:rPr lang="zh-CN" altLang="en-US" sz="2000" dirty="0"/>
              <a:t>（</a:t>
            </a:r>
            <a:r>
              <a:rPr lang="en-US" altLang="zh-CN" sz="2000" dirty="0"/>
              <a:t>0~255</a:t>
            </a:r>
            <a:r>
              <a:rPr lang="zh-CN" altLang="en-US" sz="2000" dirty="0"/>
              <a:t>）</a:t>
            </a:r>
            <a:endParaRPr lang="en-US" altLang="zh-CN" sz="2000" dirty="0"/>
          </a:p>
        </p:txBody>
      </p:sp>
      <p:sp>
        <p:nvSpPr>
          <p:cNvPr id="68" name="文本框 67">
            <a:extLst>
              <a:ext uri="{FF2B5EF4-FFF2-40B4-BE49-F238E27FC236}">
                <a16:creationId xmlns:a16="http://schemas.microsoft.com/office/drawing/2014/main" id="{60BC39EE-389B-4AD1-B009-FC2AEE5B2CBE}"/>
              </a:ext>
            </a:extLst>
          </p:cNvPr>
          <p:cNvSpPr txBox="1"/>
          <p:nvPr/>
        </p:nvSpPr>
        <p:spPr>
          <a:xfrm>
            <a:off x="9598048" y="3018921"/>
            <a:ext cx="1637675" cy="707886"/>
          </a:xfrm>
          <a:prstGeom prst="rect">
            <a:avLst/>
          </a:prstGeom>
          <a:noFill/>
        </p:spPr>
        <p:txBody>
          <a:bodyPr wrap="square" rtlCol="0">
            <a:spAutoFit/>
          </a:bodyPr>
          <a:lstStyle/>
          <a:p>
            <a:pPr algn="ctr"/>
            <a:r>
              <a:rPr lang="zh-CN" altLang="en-US" sz="2000" dirty="0"/>
              <a:t>模拟量</a:t>
            </a:r>
            <a:endParaRPr lang="en-US" altLang="zh-CN" sz="2000" dirty="0"/>
          </a:p>
          <a:p>
            <a:pPr algn="ctr"/>
            <a:r>
              <a:rPr lang="zh-CN" altLang="en-US" sz="2000" dirty="0"/>
              <a:t>（</a:t>
            </a:r>
            <a:r>
              <a:rPr lang="en-US" altLang="zh-CN" sz="2000" dirty="0"/>
              <a:t>0~5V</a:t>
            </a:r>
            <a:r>
              <a:rPr lang="zh-CN" altLang="en-US" sz="2000" dirty="0"/>
              <a:t>）</a:t>
            </a:r>
            <a:endParaRPr lang="en-US" altLang="zh-CN" sz="2000" dirty="0"/>
          </a:p>
        </p:txBody>
      </p:sp>
      <p:cxnSp>
        <p:nvCxnSpPr>
          <p:cNvPr id="73" name="直接箭头连接符 72">
            <a:extLst>
              <a:ext uri="{FF2B5EF4-FFF2-40B4-BE49-F238E27FC236}">
                <a16:creationId xmlns:a16="http://schemas.microsoft.com/office/drawing/2014/main" id="{C7282447-E416-43F7-87B3-47842EC764A4}"/>
              </a:ext>
            </a:extLst>
          </p:cNvPr>
          <p:cNvCxnSpPr>
            <a:stCxn id="65" idx="0"/>
          </p:cNvCxnSpPr>
          <p:nvPr/>
        </p:nvCxnSpPr>
        <p:spPr>
          <a:xfrm flipH="1" flipV="1">
            <a:off x="2286000"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8C15A670-0D30-4840-969D-073EDFAD49B4}"/>
              </a:ext>
            </a:extLst>
          </p:cNvPr>
          <p:cNvCxnSpPr>
            <a:cxnSpLocks/>
          </p:cNvCxnSpPr>
          <p:nvPr/>
        </p:nvCxnSpPr>
        <p:spPr>
          <a:xfrm flipH="1" flipV="1">
            <a:off x="4383024" y="2675159"/>
            <a:ext cx="156627" cy="343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62838F6C-F5B2-4EF7-B601-42CC6B091527}"/>
              </a:ext>
            </a:extLst>
          </p:cNvPr>
          <p:cNvCxnSpPr>
            <a:cxnSpLocks/>
          </p:cNvCxnSpPr>
          <p:nvPr/>
        </p:nvCxnSpPr>
        <p:spPr>
          <a:xfrm flipH="1" flipV="1">
            <a:off x="8459791" y="2675158"/>
            <a:ext cx="120928" cy="34376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6A66C8D-BF67-471A-A785-FD8364F43CE1}"/>
              </a:ext>
            </a:extLst>
          </p:cNvPr>
          <p:cNvCxnSpPr/>
          <p:nvPr/>
        </p:nvCxnSpPr>
        <p:spPr>
          <a:xfrm flipH="1" flipV="1">
            <a:off x="10164594" y="2079119"/>
            <a:ext cx="248411" cy="939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8180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硬件电路</a:t>
            </a:r>
          </a:p>
        </p:txBody>
      </p:sp>
      <p:pic>
        <p:nvPicPr>
          <p:cNvPr id="3" name="图片 2">
            <a:extLst>
              <a:ext uri="{FF2B5EF4-FFF2-40B4-BE49-F238E27FC236}">
                <a16:creationId xmlns:a16="http://schemas.microsoft.com/office/drawing/2014/main" id="{1D5E0EF8-E6B1-4F0B-8FE8-994ABB31D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562" y="292171"/>
            <a:ext cx="6462735" cy="3245989"/>
          </a:xfrm>
          <a:prstGeom prst="rect">
            <a:avLst/>
          </a:prstGeom>
        </p:spPr>
      </p:pic>
      <p:pic>
        <p:nvPicPr>
          <p:cNvPr id="7" name="图片 6">
            <a:extLst>
              <a:ext uri="{FF2B5EF4-FFF2-40B4-BE49-F238E27FC236}">
                <a16:creationId xmlns:a16="http://schemas.microsoft.com/office/drawing/2014/main" id="{ECD1BD96-9693-433E-B813-0802365C0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2562" y="3708400"/>
            <a:ext cx="6462735" cy="2857429"/>
          </a:xfrm>
          <a:prstGeom prst="rect">
            <a:avLst/>
          </a:prstGeom>
        </p:spPr>
      </p:pic>
      <p:pic>
        <p:nvPicPr>
          <p:cNvPr id="9" name="图片 8">
            <a:extLst>
              <a:ext uri="{FF2B5EF4-FFF2-40B4-BE49-F238E27FC236}">
                <a16:creationId xmlns:a16="http://schemas.microsoft.com/office/drawing/2014/main" id="{B2D90252-841B-4D67-B402-91B14610E8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964" y="1054517"/>
            <a:ext cx="3925863" cy="2653883"/>
          </a:xfrm>
          <a:prstGeom prst="rect">
            <a:avLst/>
          </a:prstGeom>
        </p:spPr>
      </p:pic>
      <p:pic>
        <p:nvPicPr>
          <p:cNvPr id="11" name="图片 10">
            <a:extLst>
              <a:ext uri="{FF2B5EF4-FFF2-40B4-BE49-F238E27FC236}">
                <a16:creationId xmlns:a16="http://schemas.microsoft.com/office/drawing/2014/main" id="{E37C73EB-E422-4135-A006-C01518683A26}"/>
              </a:ext>
            </a:extLst>
          </p:cNvPr>
          <p:cNvPicPr>
            <a:picLocks noChangeAspect="1"/>
          </p:cNvPicPr>
          <p:nvPr/>
        </p:nvPicPr>
        <p:blipFill>
          <a:blip r:embed="rId5"/>
          <a:stretch>
            <a:fillRect/>
          </a:stretch>
        </p:blipFill>
        <p:spPr>
          <a:xfrm>
            <a:off x="613629" y="4288664"/>
            <a:ext cx="1799639" cy="1805194"/>
          </a:xfrm>
          <a:prstGeom prst="rect">
            <a:avLst/>
          </a:prstGeom>
        </p:spPr>
      </p:pic>
      <p:pic>
        <p:nvPicPr>
          <p:cNvPr id="12" name="图片 11">
            <a:extLst>
              <a:ext uri="{FF2B5EF4-FFF2-40B4-BE49-F238E27FC236}">
                <a16:creationId xmlns:a16="http://schemas.microsoft.com/office/drawing/2014/main" id="{11CAF317-B3D0-4640-ADC1-F118960755E6}"/>
              </a:ext>
            </a:extLst>
          </p:cNvPr>
          <p:cNvPicPr>
            <a:picLocks noChangeAspect="1"/>
          </p:cNvPicPr>
          <p:nvPr/>
        </p:nvPicPr>
        <p:blipFill rotWithShape="1">
          <a:blip r:embed="rId6"/>
          <a:srcRect r="23477"/>
          <a:stretch/>
        </p:blipFill>
        <p:spPr>
          <a:xfrm>
            <a:off x="2766631" y="4241338"/>
            <a:ext cx="2342568" cy="1791551"/>
          </a:xfrm>
          <a:prstGeom prst="rect">
            <a:avLst/>
          </a:prstGeom>
        </p:spPr>
      </p:pic>
    </p:spTree>
    <p:extLst>
      <p:ext uri="{BB962C8B-B14F-4D97-AF65-F5344CB8AC3E}">
        <p14:creationId xmlns:p14="http://schemas.microsoft.com/office/powerpoint/2010/main" val="41618086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运算放大器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运算放大器（简称“运放”）是具有很高放大倍数的放大电路单元。内部集成了差分放大器、电压放大器、功率放大器三级放大电路，是一个性能完备、功能强大的通用放大电路单元，由于其应用十分广泛，现已作为基本的电路元件出现在电路图中</a:t>
            </a:r>
            <a:endParaRPr lang="en-US" altLang="zh-CN" sz="2800" dirty="0"/>
          </a:p>
          <a:p>
            <a:pPr marL="457200" indent="-457200">
              <a:buFont typeface="Arial" panose="020B0604020202020204" pitchFamily="34" charset="0"/>
              <a:buChar char="•"/>
            </a:pPr>
            <a:r>
              <a:rPr lang="zh-CN" altLang="en-US" sz="2800" dirty="0"/>
              <a:t>运算放大器可构成的电路有：电压比较器、反相放大器、同相放大器、电压跟随器、加法器、积分器、微分器等</a:t>
            </a:r>
            <a:endParaRPr lang="en-US" altLang="zh-CN" sz="2800" dirty="0"/>
          </a:p>
          <a:p>
            <a:pPr marL="457200" indent="-457200">
              <a:buFont typeface="Arial" panose="020B0604020202020204" pitchFamily="34" charset="0"/>
              <a:buChar char="•"/>
            </a:pPr>
            <a:r>
              <a:rPr lang="zh-CN" altLang="en-US" sz="2800" dirty="0"/>
              <a:t>运算放大器电路的分析方法：虚短、虚断（负反馈条件下）</a:t>
            </a:r>
            <a:endParaRPr lang="en-US" altLang="zh-CN" sz="2800" dirty="0"/>
          </a:p>
        </p:txBody>
      </p:sp>
      <p:pic>
        <p:nvPicPr>
          <p:cNvPr id="3" name="图片 2">
            <a:extLst>
              <a:ext uri="{FF2B5EF4-FFF2-40B4-BE49-F238E27FC236}">
                <a16:creationId xmlns:a16="http://schemas.microsoft.com/office/drawing/2014/main" id="{9410481C-4704-4A8C-9114-9D3930053316}"/>
              </a:ext>
            </a:extLst>
          </p:cNvPr>
          <p:cNvPicPr>
            <a:picLocks noChangeAspect="1"/>
          </p:cNvPicPr>
          <p:nvPr/>
        </p:nvPicPr>
        <p:blipFill rotWithShape="1">
          <a:blip r:embed="rId2">
            <a:extLst>
              <a:ext uri="{28A0092B-C50C-407E-A947-70E740481C1C}">
                <a14:useLocalDpi xmlns:a14="http://schemas.microsoft.com/office/drawing/2010/main" val="0"/>
              </a:ext>
            </a:extLst>
          </a:blip>
          <a:srcRect t="9457"/>
          <a:stretch/>
        </p:blipFill>
        <p:spPr>
          <a:xfrm>
            <a:off x="7455983" y="4683521"/>
            <a:ext cx="2769842" cy="1758716"/>
          </a:xfrm>
          <a:prstGeom prst="rect">
            <a:avLst/>
          </a:prstGeom>
        </p:spPr>
      </p:pic>
      <p:pic>
        <p:nvPicPr>
          <p:cNvPr id="5" name="图片 4">
            <a:extLst>
              <a:ext uri="{FF2B5EF4-FFF2-40B4-BE49-F238E27FC236}">
                <a16:creationId xmlns:a16="http://schemas.microsoft.com/office/drawing/2014/main" id="{96ACC220-3AF1-45C6-9AE4-B63936495336}"/>
              </a:ext>
            </a:extLst>
          </p:cNvPr>
          <p:cNvPicPr>
            <a:picLocks noChangeAspect="1"/>
          </p:cNvPicPr>
          <p:nvPr/>
        </p:nvPicPr>
        <p:blipFill>
          <a:blip r:embed="rId3"/>
          <a:stretch>
            <a:fillRect/>
          </a:stretch>
        </p:blipFill>
        <p:spPr>
          <a:xfrm>
            <a:off x="1734356" y="4683521"/>
            <a:ext cx="4223685" cy="1758715"/>
          </a:xfrm>
          <a:prstGeom prst="rect">
            <a:avLst/>
          </a:prstGeom>
        </p:spPr>
      </p:pic>
    </p:spTree>
    <p:extLst>
      <p:ext uri="{BB962C8B-B14F-4D97-AF65-F5344CB8AC3E}">
        <p14:creationId xmlns:p14="http://schemas.microsoft.com/office/powerpoint/2010/main" val="23795646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ea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5276044" cy="232974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电压比较器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d>
                      <m:dPr>
                        <m:begChr m:val="{"/>
                        <m:endChr m:val=""/>
                        <m:ctrlPr>
                          <a:rPr lang="en-US" altLang="zh-CN" sz="2800" i="1" smtClean="0">
                            <a:latin typeface="Cambria Math" panose="02040503050406030204" pitchFamily="18" charset="0"/>
                          </a:rPr>
                        </m:ctrlPr>
                      </m:dPr>
                      <m:e>
                        <m:eqArr>
                          <m:eqArrPr>
                            <m:ctrlPr>
                              <a:rPr lang="en-US" altLang="zh-CN" sz="2800" b="0" i="1" smtClean="0">
                                <a:latin typeface="Cambria Math" panose="02040503050406030204" pitchFamily="18" charset="0"/>
                              </a:rPr>
                            </m:ctrlPr>
                          </m:eqArrPr>
                          <m:e>
                            <m:r>
                              <a:rPr lang="en-US" altLang="zh-CN" sz="2800" b="0" i="1" smtClean="0">
                                <a:latin typeface="Cambria Math" panose="02040503050406030204" pitchFamily="18" charset="0"/>
                              </a:rPr>
                              <m:t>𝑉𝐶𝐶</m:t>
                            </m:r>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𝐼𝑁</m:t>
                                </m:r>
                                <m:r>
                                  <a:rPr lang="en-US" altLang="zh-CN" sz="2800" b="0" i="1" smtClean="0">
                                    <a:latin typeface="Cambria Math" panose="02040503050406030204" pitchFamily="18" charset="0"/>
                                  </a:rPr>
                                  <m:t>−</m:t>
                                </m:r>
                              </m:sub>
                            </m:sSub>
                            <m:r>
                              <a:rPr lang="en-US" altLang="zh-CN" sz="2800" b="0" i="1" smtClean="0">
                                <a:latin typeface="Cambria Math" panose="02040503050406030204" pitchFamily="18" charset="0"/>
                              </a:rPr>
                              <m:t>)</m:t>
                            </m:r>
                          </m:e>
                          <m:e>
                            <m:r>
                              <a:rPr lang="en-US" altLang="zh-CN" sz="2800" b="0" i="1" smtClean="0">
                                <a:latin typeface="Cambria Math" panose="02040503050406030204" pitchFamily="18" charset="0"/>
                              </a:rPr>
                              <m:t> </m:t>
                            </m:r>
                          </m:e>
                          <m:e>
                            <m:r>
                              <a:rPr lang="en-US" altLang="zh-CN" sz="2800" i="1">
                                <a:latin typeface="Cambria Math" panose="02040503050406030204" pitchFamily="18" charset="0"/>
                              </a:rPr>
                              <m:t>𝐺𝑁𝐷</m:t>
                            </m:r>
                            <m:r>
                              <a:rPr lang="en-US" altLang="zh-CN" sz="2800" b="0" i="1" smtClean="0">
                                <a:latin typeface="Cambria Math" panose="02040503050406030204" pitchFamily="18" charset="0"/>
                              </a:rPr>
                              <m:t> </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b="0" i="1" smtClean="0">
                                <a:latin typeface="Cambria Math" panose="02040503050406030204" pitchFamily="18" charset="0"/>
                              </a:rPr>
                              <m:t>&lt;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𝐼𝑁</m:t>
                                </m:r>
                                <m:r>
                                  <a:rPr lang="en-US" altLang="zh-CN" sz="2800" i="1">
                                    <a:latin typeface="Cambria Math" panose="02040503050406030204" pitchFamily="18" charset="0"/>
                                  </a:rPr>
                                  <m:t>−</m:t>
                                </m:r>
                              </m:sub>
                            </m:sSub>
                            <m:r>
                              <a:rPr lang="en-US" altLang="zh-CN" sz="2800" i="1">
                                <a:latin typeface="Cambria Math" panose="02040503050406030204" pitchFamily="18" charset="0"/>
                              </a:rPr>
                              <m:t>)</m:t>
                            </m:r>
                          </m:e>
                        </m:eqArr>
                      </m:e>
                    </m:d>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4" y="1236373"/>
                <a:ext cx="5276044" cy="2329740"/>
              </a:xfrm>
              <a:prstGeom prst="rect">
                <a:avLst/>
              </a:prstGeom>
              <a:blipFill>
                <a:blip r:embed="rId2"/>
                <a:stretch>
                  <a:fillRect l="-2081" t="-314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301BA621-8D6C-46A1-A60D-21413853FB2F}"/>
              </a:ext>
            </a:extLst>
          </p:cNvPr>
          <p:cNvPicPr>
            <a:picLocks noChangeAspect="1"/>
          </p:cNvPicPr>
          <p:nvPr/>
        </p:nvPicPr>
        <p:blipFill>
          <a:blip r:embed="rId3"/>
          <a:stretch>
            <a:fillRect/>
          </a:stretch>
        </p:blipFill>
        <p:spPr>
          <a:xfrm>
            <a:off x="1115098" y="4055511"/>
            <a:ext cx="3247619" cy="2457143"/>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14CE8A7-20A3-47D6-AA7C-4BAC144BFC04}"/>
                  </a:ext>
                </a:extLst>
              </p:cNvPr>
              <p:cNvSpPr txBox="1"/>
              <p:nvPr/>
            </p:nvSpPr>
            <p:spPr>
              <a:xfrm>
                <a:off x="6344994" y="1236373"/>
                <a:ext cx="5276044" cy="160152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反向放大器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𝑅</m:t>
                        </m:r>
                        <m:r>
                          <a:rPr lang="en-US" altLang="zh-CN" sz="2800" b="0" i="1" smtClean="0">
                            <a:latin typeface="Cambria Math" panose="02040503050406030204" pitchFamily="18" charset="0"/>
                          </a:rPr>
                          <m:t>1</m:t>
                        </m:r>
                      </m:den>
                    </m:f>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5" name="文本框 4">
                <a:extLst>
                  <a:ext uri="{FF2B5EF4-FFF2-40B4-BE49-F238E27FC236}">
                    <a16:creationId xmlns:a16="http://schemas.microsoft.com/office/drawing/2014/main" id="{A14CE8A7-20A3-47D6-AA7C-4BAC144BFC04}"/>
                  </a:ext>
                </a:extLst>
              </p:cNvPr>
              <p:cNvSpPr txBox="1">
                <a:spLocks noRot="1" noChangeAspect="1" noMove="1" noResize="1" noEditPoints="1" noAdjustHandles="1" noChangeArrowheads="1" noChangeShapeType="1" noTextEdit="1"/>
              </p:cNvSpPr>
              <p:nvPr/>
            </p:nvSpPr>
            <p:spPr>
              <a:xfrm>
                <a:off x="6344994" y="1236373"/>
                <a:ext cx="5276044" cy="1601529"/>
              </a:xfrm>
              <a:prstGeom prst="rect">
                <a:avLst/>
              </a:prstGeom>
              <a:blipFill>
                <a:blip r:embed="rId4"/>
                <a:stretch>
                  <a:fillRect l="-2081" t="-4563"/>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B54E71A0-69A2-4893-99C6-FA94D75E4711}"/>
              </a:ext>
            </a:extLst>
          </p:cNvPr>
          <p:cNvPicPr>
            <a:picLocks noChangeAspect="1"/>
          </p:cNvPicPr>
          <p:nvPr/>
        </p:nvPicPr>
        <p:blipFill>
          <a:blip r:embed="rId5"/>
          <a:stretch>
            <a:fillRect/>
          </a:stretch>
        </p:blipFill>
        <p:spPr>
          <a:xfrm>
            <a:off x="6096000" y="4050434"/>
            <a:ext cx="4426039" cy="2463026"/>
          </a:xfrm>
          <a:prstGeom prst="rect">
            <a:avLst/>
          </a:prstGeom>
        </p:spPr>
      </p:pic>
    </p:spTree>
    <p:extLst>
      <p:ext uri="{BB962C8B-B14F-4D97-AF65-F5344CB8AC3E}">
        <p14:creationId xmlns:p14="http://schemas.microsoft.com/office/powerpoint/2010/main" val="7144632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latin typeface="等线" panose="02010600030101010101" pitchFamily="2" charset="-122"/>
              </a:rPr>
              <a:t>运放电路</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4951099" cy="156363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同向放大器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𝑂𝑈𝑇</m:t>
                        </m:r>
                      </m:sub>
                    </m:sSub>
                    <m:r>
                      <a:rPr lang="en-US" altLang="zh-CN" sz="2800" i="1">
                        <a:latin typeface="Cambria Math" panose="02040503050406030204" pitchFamily="18" charset="0"/>
                      </a:rPr>
                      <m:t>=</m:t>
                    </m:r>
                    <m:r>
                      <a:rPr lang="en-US" altLang="zh-CN" sz="2800" b="0" i="1" smtClean="0">
                        <a:latin typeface="Cambria Math" panose="02040503050406030204" pitchFamily="18" charset="0"/>
                      </a:rPr>
                      <m:t>(1+</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𝑅</m:t>
                        </m:r>
                        <m:r>
                          <a:rPr lang="en-US" altLang="zh-CN" sz="2800" i="1">
                            <a:latin typeface="Cambria Math" panose="02040503050406030204" pitchFamily="18" charset="0"/>
                          </a:rPr>
                          <m:t>2</m:t>
                        </m:r>
                      </m:num>
                      <m:den>
                        <m:r>
                          <a:rPr lang="en-US" altLang="zh-CN" sz="2800" i="1">
                            <a:latin typeface="Cambria Math" panose="02040503050406030204" pitchFamily="18" charset="0"/>
                          </a:rPr>
                          <m:t>𝑅</m:t>
                        </m:r>
                        <m:r>
                          <a:rPr lang="en-US" altLang="zh-CN" sz="2800" i="1">
                            <a:latin typeface="Cambria Math" panose="02040503050406030204" pitchFamily="18" charset="0"/>
                          </a:rPr>
                          <m:t>1</m:t>
                        </m:r>
                      </m:den>
                    </m:f>
                    <m:r>
                      <a:rPr lang="en-US" altLang="zh-CN" sz="2800" b="0" i="1" smtClean="0">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1236373"/>
                <a:ext cx="4951099" cy="1563633"/>
              </a:xfrm>
              <a:prstGeom prst="rect">
                <a:avLst/>
              </a:prstGeom>
              <a:blipFill>
                <a:blip r:embed="rId2"/>
                <a:stretch>
                  <a:fillRect l="-2217" t="-4688"/>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7FF7DF8-3D97-4FE3-882C-985C57AAD6B4}"/>
              </a:ext>
            </a:extLst>
          </p:cNvPr>
          <p:cNvPicPr>
            <a:picLocks noChangeAspect="1"/>
          </p:cNvPicPr>
          <p:nvPr/>
        </p:nvPicPr>
        <p:blipFill>
          <a:blip r:embed="rId3"/>
          <a:stretch>
            <a:fillRect/>
          </a:stretch>
        </p:blipFill>
        <p:spPr>
          <a:xfrm>
            <a:off x="570963" y="3708579"/>
            <a:ext cx="4647619" cy="2419048"/>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ECE539E-AAC3-4A9B-B068-46498D0A9D87}"/>
                  </a:ext>
                </a:extLst>
              </p:cNvPr>
              <p:cNvSpPr txBox="1"/>
              <p:nvPr/>
            </p:nvSpPr>
            <p:spPr>
              <a:xfrm>
                <a:off x="6344994" y="1236373"/>
                <a:ext cx="5276044"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电压跟随器</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𝑂𝑈𝑇</m:t>
                        </m:r>
                      </m:sub>
                    </m:sSub>
                    <m:r>
                      <a:rPr lang="en-US" altLang="zh-CN" sz="2800" i="1" smtClean="0">
                        <a:latin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𝐼𝑁</m:t>
                        </m:r>
                      </m:sub>
                    </m:sSub>
                  </m:oMath>
                </a14:m>
                <a:endParaRPr lang="en-US" altLang="zh-CN" sz="2800" dirty="0"/>
              </a:p>
            </p:txBody>
          </p:sp>
        </mc:Choice>
        <mc:Fallback xmlns="">
          <p:sp>
            <p:nvSpPr>
              <p:cNvPr id="7" name="文本框 6">
                <a:extLst>
                  <a:ext uri="{FF2B5EF4-FFF2-40B4-BE49-F238E27FC236}">
                    <a16:creationId xmlns:a16="http://schemas.microsoft.com/office/drawing/2014/main" id="{FECE539E-AAC3-4A9B-B068-46498D0A9D87}"/>
                  </a:ext>
                </a:extLst>
              </p:cNvPr>
              <p:cNvSpPr txBox="1">
                <a:spLocks noRot="1" noChangeAspect="1" noMove="1" noResize="1" noEditPoints="1" noAdjustHandles="1" noChangeArrowheads="1" noChangeShapeType="1" noTextEdit="1"/>
              </p:cNvSpPr>
              <p:nvPr/>
            </p:nvSpPr>
            <p:spPr>
              <a:xfrm>
                <a:off x="6344994" y="1236373"/>
                <a:ext cx="5276044" cy="1384995"/>
              </a:xfrm>
              <a:prstGeom prst="rect">
                <a:avLst/>
              </a:prstGeom>
              <a:blipFill>
                <a:blip r:embed="rId4"/>
                <a:stretch>
                  <a:fillRect l="-2081" t="-5286"/>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48C2729-623D-446A-B0F0-31BC13F73E0A}"/>
              </a:ext>
            </a:extLst>
          </p:cNvPr>
          <p:cNvPicPr>
            <a:picLocks noChangeAspect="1"/>
          </p:cNvPicPr>
          <p:nvPr/>
        </p:nvPicPr>
        <p:blipFill>
          <a:blip r:embed="rId5"/>
          <a:stretch>
            <a:fillRect/>
          </a:stretch>
        </p:blipFill>
        <p:spPr>
          <a:xfrm>
            <a:off x="6589845" y="3708580"/>
            <a:ext cx="3557425" cy="2419048"/>
          </a:xfrm>
          <a:prstGeom prst="rect">
            <a:avLst/>
          </a:prstGeom>
        </p:spPr>
      </p:pic>
    </p:spTree>
    <p:extLst>
      <p:ext uri="{BB962C8B-B14F-4D97-AF65-F5344CB8AC3E}">
        <p14:creationId xmlns:p14="http://schemas.microsoft.com/office/powerpoint/2010/main" val="2186056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A1B244E-4E47-4C51-93FB-27E60009DE3C}"/>
                  </a:ext>
                </a:extLst>
              </p:cNvPr>
              <p:cNvSpPr txBox="1"/>
              <p:nvPr/>
            </p:nvSpPr>
            <p:spPr>
              <a:xfrm>
                <a:off x="570963" y="5242750"/>
                <a:ext cx="11050073" cy="137435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输出电压    </a:t>
                </a:r>
                <a14:m>
                  <m:oMath xmlns:m="http://schemas.openxmlformats.org/officeDocument/2006/math">
                    <m:r>
                      <a:rPr lang="en-US" altLang="zh-CN" sz="2800" b="0" i="0"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𝑉</m:t>
                        </m:r>
                      </m:e>
                      <m:sub>
                        <m:r>
                          <a:rPr lang="en-US" altLang="zh-CN" sz="2800" b="0" i="1" smtClean="0">
                            <a:latin typeface="Cambria Math" panose="02040503050406030204" pitchFamily="18" charset="0"/>
                          </a:rPr>
                          <m:t>𝑂</m:t>
                        </m:r>
                      </m:sub>
                    </m:sSub>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7~</m:t>
                        </m:r>
                        <m:r>
                          <a:rPr lang="en-US" altLang="zh-CN" sz="2800" b="0" i="1" smtClean="0">
                            <a:latin typeface="Cambria Math" panose="02040503050406030204" pitchFamily="18" charset="0"/>
                          </a:rPr>
                          <m:t>𝐷</m:t>
                        </m:r>
                        <m:r>
                          <a:rPr lang="en-US" altLang="zh-CN" sz="2800" b="0" i="1" smtClean="0">
                            <a:latin typeface="Cambria Math" panose="02040503050406030204" pitchFamily="18" charset="0"/>
                          </a:rPr>
                          <m:t>0)</m:t>
                        </m:r>
                      </m:num>
                      <m:den>
                        <m:r>
                          <a:rPr lang="en-US" altLang="zh-CN" sz="2800" b="0" i="1" smtClean="0">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𝑉</m:t>
                            </m:r>
                          </m:e>
                          <m:sub>
                            <m:r>
                              <a:rPr lang="en-US" altLang="zh-CN" sz="2800" b="0" i="1" smtClean="0">
                                <a:latin typeface="Cambria Math" panose="02040503050406030204" pitchFamily="18" charset="0"/>
                                <a:ea typeface="Cambria Math" panose="02040503050406030204" pitchFamily="18" charset="0"/>
                              </a:rPr>
                              <m:t>𝑅𝐸𝐹</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𝑅</m:t>
                            </m:r>
                          </m:e>
                          <m:sub>
                            <m:r>
                              <a:rPr lang="en-US" altLang="zh-CN" sz="2800" b="0" i="1" smtClean="0">
                                <a:latin typeface="Cambria Math" panose="02040503050406030204" pitchFamily="18" charset="0"/>
                                <a:ea typeface="Cambria Math" panose="02040503050406030204" pitchFamily="18" charset="0"/>
                              </a:rPr>
                              <m:t>𝑓𝑏</m:t>
                            </m:r>
                          </m:sub>
                        </m:sSub>
                      </m:num>
                      <m:den>
                        <m:r>
                          <a:rPr lang="en-US" altLang="zh-CN" sz="2800" b="0" i="1" smtClean="0">
                            <a:latin typeface="Cambria Math" panose="02040503050406030204" pitchFamily="18" charset="0"/>
                            <a:ea typeface="Cambria Math" panose="02040503050406030204" pitchFamily="18" charset="0"/>
                          </a:rPr>
                          <m:t>𝑅</m:t>
                        </m:r>
                      </m:den>
                    </m:f>
                  </m:oMath>
                </a14:m>
                <a:r>
                  <a:rPr lang="en-US" altLang="zh-CN" sz="2800" dirty="0"/>
                  <a:t> </a:t>
                </a:r>
              </a:p>
              <a:p>
                <a:pPr marL="457200" indent="-457200">
                  <a:buFont typeface="Arial" panose="020B0604020202020204" pitchFamily="34" charset="0"/>
                  <a:buChar char="•"/>
                </a:pPr>
                <a:r>
                  <a:rPr lang="zh-CN" altLang="en-US" sz="2800" dirty="0"/>
                  <a:t>当</a:t>
                </a:r>
                <a:r>
                  <a:rPr lang="en-US" altLang="zh-CN" sz="2800" dirty="0"/>
                  <a:t>R</a:t>
                </a:r>
                <a:r>
                  <a:rPr lang="en-US" altLang="zh-CN" sz="2800" baseline="-25000" dirty="0"/>
                  <a:t>fb</a:t>
                </a:r>
                <a:r>
                  <a:rPr lang="en-US" altLang="zh-CN" sz="2800" dirty="0"/>
                  <a:t>=R</a:t>
                </a:r>
                <a:r>
                  <a:rPr lang="zh-CN" altLang="en-US" sz="2800" dirty="0"/>
                  <a:t>时，</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m:t>
                        </m:r>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num>
                      <m:den>
                        <m:r>
                          <a:rPr lang="en-US" altLang="zh-CN" sz="2800" i="1">
                            <a:latin typeface="Cambria Math" panose="02040503050406030204" pitchFamily="18" charset="0"/>
                          </a:rPr>
                          <m:t>256</m:t>
                        </m:r>
                      </m:den>
                    </m:f>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oMath>
                </a14:m>
                <a:endParaRPr lang="en-US" altLang="zh-CN" sz="2800" dirty="0"/>
              </a:p>
            </p:txBody>
          </p:sp>
        </mc:Choice>
        <mc:Fallback xmlns="">
          <p:sp>
            <p:nvSpPr>
              <p:cNvPr id="6" name="文本框 5">
                <a:extLst>
                  <a:ext uri="{FF2B5EF4-FFF2-40B4-BE49-F238E27FC236}">
                    <a16:creationId xmlns:a16="http://schemas.microsoft.com/office/drawing/2014/main" id="{5A1B244E-4E47-4C51-93FB-27E60009DE3C}"/>
                  </a:ext>
                </a:extLst>
              </p:cNvPr>
              <p:cNvSpPr txBox="1">
                <a:spLocks noRot="1" noChangeAspect="1" noMove="1" noResize="1" noEditPoints="1" noAdjustHandles="1" noChangeArrowheads="1" noChangeShapeType="1" noTextEdit="1"/>
              </p:cNvSpPr>
              <p:nvPr/>
            </p:nvSpPr>
            <p:spPr>
              <a:xfrm>
                <a:off x="570963" y="5242750"/>
                <a:ext cx="11050073" cy="1374351"/>
              </a:xfrm>
              <a:prstGeom prst="rect">
                <a:avLst/>
              </a:prstGeom>
              <a:blipFill>
                <a:blip r:embed="rId2"/>
                <a:stretch>
                  <a:fillRect l="-993" b="-444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FBDC8468-06ED-4C97-83C2-04238280A5DD}"/>
              </a:ext>
            </a:extLst>
          </p:cNvPr>
          <p:cNvPicPr>
            <a:picLocks noChangeAspect="1"/>
          </p:cNvPicPr>
          <p:nvPr/>
        </p:nvPicPr>
        <p:blipFill>
          <a:blip r:embed="rId3"/>
          <a:stretch>
            <a:fillRect/>
          </a:stretch>
        </p:blipFill>
        <p:spPr>
          <a:xfrm>
            <a:off x="1543613" y="1689025"/>
            <a:ext cx="9104772" cy="3479949"/>
          </a:xfrm>
          <a:prstGeom prst="rect">
            <a:avLst/>
          </a:prstGeom>
        </p:spPr>
      </p:pic>
      <p:sp>
        <p:nvSpPr>
          <p:cNvPr id="8" name="文本框 7">
            <a:extLst>
              <a:ext uri="{FF2B5EF4-FFF2-40B4-BE49-F238E27FC236}">
                <a16:creationId xmlns:a16="http://schemas.microsoft.com/office/drawing/2014/main" id="{DF6BE579-B0B6-46DE-83E3-1421112CD760}"/>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T型电阻网络DA转换器：</a:t>
            </a:r>
          </a:p>
        </p:txBody>
      </p:sp>
    </p:spTree>
    <p:extLst>
      <p:ext uri="{BB962C8B-B14F-4D97-AF65-F5344CB8AC3E}">
        <p14:creationId xmlns:p14="http://schemas.microsoft.com/office/powerpoint/2010/main" val="31649331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DA</a:t>
            </a:r>
            <a:r>
              <a:rPr lang="zh-CN" altLang="en-US" sz="3200" dirty="0">
                <a:latin typeface="等线" panose="02010600030101010101" pitchFamily="2" charset="-122"/>
                <a:ea typeface="等线" panose="02010600030101010101" pitchFamily="2" charset="-122"/>
              </a:rPr>
              <a:t>原理</a:t>
            </a:r>
          </a:p>
        </p:txBody>
      </p:sp>
      <p:sp>
        <p:nvSpPr>
          <p:cNvPr id="5" name="文本框 4">
            <a:extLst>
              <a:ext uri="{FF2B5EF4-FFF2-40B4-BE49-F238E27FC236}">
                <a16:creationId xmlns:a16="http://schemas.microsoft.com/office/drawing/2014/main" id="{D76AD81B-1E96-4A48-AC65-9B0C180E8F9E}"/>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PWM</a:t>
            </a:r>
            <a:r>
              <a:rPr lang="zh-CN" altLang="en-US" sz="2800" dirty="0"/>
              <a:t>型DA转换器：</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5020E0A-AB3B-493A-BA81-025223DAAFF7}"/>
                  </a:ext>
                </a:extLst>
              </p:cNvPr>
              <p:cNvSpPr txBox="1"/>
              <p:nvPr/>
            </p:nvSpPr>
            <p:spPr>
              <a:xfrm>
                <a:off x="570963" y="5778176"/>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输出电压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𝑉</m:t>
                        </m:r>
                      </m:e>
                      <m:sub>
                        <m:r>
                          <a:rPr lang="en-US" altLang="zh-CN" sz="2800" i="1">
                            <a:latin typeface="Cambria Math" panose="02040503050406030204" pitchFamily="18" charset="0"/>
                          </a:rPr>
                          <m:t>𝑂</m:t>
                        </m:r>
                      </m:sub>
                    </m:sSub>
                    <m:r>
                      <a:rPr lang="en-US" altLang="zh-CN" sz="2800" i="1">
                        <a:latin typeface="Cambria Math" panose="02040503050406030204" pitchFamily="18" charset="0"/>
                      </a:rPr>
                      <m:t>=(</m:t>
                    </m:r>
                    <m:r>
                      <m:rPr>
                        <m:sty m:val="p"/>
                      </m:rPr>
                      <a:rPr lang="en-US" altLang="zh-CN" sz="2800" i="1">
                        <a:latin typeface="Cambria Math" panose="02040503050406030204" pitchFamily="18" charset="0"/>
                      </a:rPr>
                      <m:t>PWM</m:t>
                    </m:r>
                    <m:r>
                      <a:rPr lang="zh-CN" altLang="en-US" sz="2800" i="1">
                        <a:latin typeface="Cambria Math" panose="02040503050406030204" pitchFamily="18" charset="0"/>
                      </a:rPr>
                      <m:t>占空比</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𝐻</m:t>
                        </m:r>
                      </m:sub>
                    </m:sSub>
                  </m:oMath>
                </a14:m>
                <a:endParaRPr lang="en-US" altLang="zh-CN" sz="2800" dirty="0"/>
              </a:p>
            </p:txBody>
          </p:sp>
        </mc:Choice>
        <mc:Fallback xmlns="">
          <p:sp>
            <p:nvSpPr>
              <p:cNvPr id="12" name="文本框 11">
                <a:extLst>
                  <a:ext uri="{FF2B5EF4-FFF2-40B4-BE49-F238E27FC236}">
                    <a16:creationId xmlns:a16="http://schemas.microsoft.com/office/drawing/2014/main" id="{D5020E0A-AB3B-493A-BA81-025223DAAFF7}"/>
                  </a:ext>
                </a:extLst>
              </p:cNvPr>
              <p:cNvSpPr txBox="1">
                <a:spLocks noRot="1" noChangeAspect="1" noMove="1" noResize="1" noEditPoints="1" noAdjustHandles="1" noChangeArrowheads="1" noChangeShapeType="1" noTextEdit="1"/>
              </p:cNvSpPr>
              <p:nvPr/>
            </p:nvSpPr>
            <p:spPr>
              <a:xfrm>
                <a:off x="570963" y="5778176"/>
                <a:ext cx="11050073" cy="523220"/>
              </a:xfrm>
              <a:prstGeom prst="rect">
                <a:avLst/>
              </a:prstGeom>
              <a:blipFill>
                <a:blip r:embed="rId2"/>
                <a:stretch>
                  <a:fillRect l="-993" t="-12791" b="-3139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09A8C67-C7CE-4405-9FBC-5C942FD80CE6}"/>
              </a:ext>
            </a:extLst>
          </p:cNvPr>
          <p:cNvPicPr>
            <a:picLocks noChangeAspect="1"/>
          </p:cNvPicPr>
          <p:nvPr/>
        </p:nvPicPr>
        <p:blipFill>
          <a:blip r:embed="rId3"/>
          <a:stretch>
            <a:fillRect/>
          </a:stretch>
        </p:blipFill>
        <p:spPr>
          <a:xfrm>
            <a:off x="2848380" y="2058319"/>
            <a:ext cx="6495238" cy="3342857"/>
          </a:xfrm>
          <a:prstGeom prst="rect">
            <a:avLst/>
          </a:prstGeom>
        </p:spPr>
      </p:pic>
    </p:spTree>
    <p:extLst>
      <p:ext uri="{BB962C8B-B14F-4D97-AF65-F5344CB8AC3E}">
        <p14:creationId xmlns:p14="http://schemas.microsoft.com/office/powerpoint/2010/main" val="41936047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a:t>
            </a:r>
            <a:r>
              <a:rPr lang="zh-CN" altLang="en-US" sz="3200" dirty="0">
                <a:latin typeface="等线" panose="02010600030101010101" pitchFamily="2" charset="-122"/>
                <a:ea typeface="等线" panose="02010600030101010101" pitchFamily="2" charset="-122"/>
              </a:rPr>
              <a:t>原理</a:t>
            </a:r>
          </a:p>
        </p:txBody>
      </p:sp>
      <p:pic>
        <p:nvPicPr>
          <p:cNvPr id="3" name="图片 2">
            <a:extLst>
              <a:ext uri="{FF2B5EF4-FFF2-40B4-BE49-F238E27FC236}">
                <a16:creationId xmlns:a16="http://schemas.microsoft.com/office/drawing/2014/main" id="{C3BCF205-FD18-4894-8CF2-9811B58EE877}"/>
              </a:ext>
            </a:extLst>
          </p:cNvPr>
          <p:cNvPicPr>
            <a:picLocks noChangeAspect="1"/>
          </p:cNvPicPr>
          <p:nvPr/>
        </p:nvPicPr>
        <p:blipFill rotWithShape="1">
          <a:blip r:embed="rId2">
            <a:extLst>
              <a:ext uri="{28A0092B-C50C-407E-A947-70E740481C1C}">
                <a14:useLocalDpi xmlns:a14="http://schemas.microsoft.com/office/drawing/2010/main" val="0"/>
              </a:ext>
            </a:extLst>
          </a:blip>
          <a:srcRect t="10721" b="3960"/>
          <a:stretch/>
        </p:blipFill>
        <p:spPr>
          <a:xfrm>
            <a:off x="3216318" y="1887077"/>
            <a:ext cx="5759362" cy="3685341"/>
          </a:xfrm>
          <a:prstGeom prst="rect">
            <a:avLst/>
          </a:prstGeom>
        </p:spPr>
      </p:pic>
      <p:sp>
        <p:nvSpPr>
          <p:cNvPr id="7" name="文本框 6">
            <a:extLst>
              <a:ext uri="{FF2B5EF4-FFF2-40B4-BE49-F238E27FC236}">
                <a16:creationId xmlns:a16="http://schemas.microsoft.com/office/drawing/2014/main" id="{EEEC8064-F694-4F3B-91A5-4F05DC04DA2F}"/>
              </a:ext>
            </a:extLst>
          </p:cNvPr>
          <p:cNvSpPr txBox="1"/>
          <p:nvPr/>
        </p:nvSpPr>
        <p:spPr>
          <a:xfrm>
            <a:off x="570963" y="1158099"/>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逐次逼近型</a:t>
            </a:r>
            <a:r>
              <a:rPr lang="en-US" altLang="zh-CN" sz="2800" dirty="0"/>
              <a:t>AD</a:t>
            </a:r>
            <a:r>
              <a:rPr lang="zh-CN" altLang="en-US" sz="2800" dirty="0"/>
              <a:t>转换器：</a:t>
            </a:r>
            <a:endParaRPr lang="en-US" altLang="zh-CN" sz="28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CC20080-B4E6-4538-8F46-7262A29BB504}"/>
                  </a:ext>
                </a:extLst>
              </p:cNvPr>
              <p:cNvSpPr txBox="1"/>
              <p:nvPr/>
            </p:nvSpPr>
            <p:spPr>
              <a:xfrm>
                <a:off x="570963" y="5778176"/>
                <a:ext cx="11050073" cy="784061"/>
              </a:xfrm>
              <a:prstGeom prst="rect">
                <a:avLst/>
              </a:prstGeom>
              <a:noFill/>
            </p:spPr>
            <p:txBody>
              <a:bodyPr wrap="square" rtlCol="0">
                <a:spAutoFit/>
              </a:bodyPr>
              <a:lstStyle/>
              <a:p>
                <a:pPr marL="457200" indent="-457200">
                  <a:buFont typeface="Arial" panose="020B0604020202020204" pitchFamily="34" charset="0"/>
                  <a:buChar char="•"/>
                </a:pPr>
                <a:r>
                  <a:rPr lang="zh-CN" altLang="en-US" sz="2800" b="0" dirty="0"/>
                  <a:t>输出数字量    </a:t>
                </a:r>
                <a14:m>
                  <m:oMath xmlns:m="http://schemas.openxmlformats.org/officeDocument/2006/math">
                    <m:d>
                      <m:dPr>
                        <m:ctrlPr>
                          <a:rPr lang="en-US" altLang="zh-CN" sz="2800" i="1">
                            <a:latin typeface="Cambria Math" panose="02040503050406030204" pitchFamily="18" charset="0"/>
                          </a:rPr>
                        </m:ctrlPr>
                      </m:dPr>
                      <m:e>
                        <m:r>
                          <a:rPr lang="en-US" altLang="zh-CN" sz="2800" i="1">
                            <a:latin typeface="Cambria Math" panose="02040503050406030204" pitchFamily="18" charset="0"/>
                          </a:rPr>
                          <m:t>𝐷</m:t>
                        </m:r>
                        <m:r>
                          <a:rPr lang="en-US" altLang="zh-CN" sz="2800" i="1">
                            <a:latin typeface="Cambria Math" panose="02040503050406030204" pitchFamily="18" charset="0"/>
                          </a:rPr>
                          <m:t>7~</m:t>
                        </m:r>
                        <m:r>
                          <a:rPr lang="en-US" altLang="zh-CN" sz="2800" i="1">
                            <a:latin typeface="Cambria Math" panose="02040503050406030204" pitchFamily="18" charset="0"/>
                          </a:rPr>
                          <m:t>𝐷</m:t>
                        </m:r>
                        <m:r>
                          <a:rPr lang="en-US" altLang="zh-CN" sz="2800" i="1">
                            <a:latin typeface="Cambria Math" panose="02040503050406030204" pitchFamily="18" charset="0"/>
                          </a:rPr>
                          <m:t>0</m:t>
                        </m:r>
                      </m:e>
                    </m:d>
                    <m:r>
                      <a:rPr lang="en-US" altLang="zh-CN" sz="2800" i="1" smtClean="0">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V</m:t>
                            </m:r>
                          </m:e>
                          <m:sub>
                            <m:r>
                              <a:rPr lang="en-US" altLang="zh-CN" sz="2800" b="0" i="1" smtClean="0">
                                <a:latin typeface="Cambria Math" panose="02040503050406030204" pitchFamily="18" charset="0"/>
                              </a:rPr>
                              <m:t>𝐼𝑁</m:t>
                            </m:r>
                          </m:sub>
                        </m:sSub>
                      </m:num>
                      <m:den>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𝑉</m:t>
                            </m:r>
                          </m:e>
                          <m:sub>
                            <m:r>
                              <a:rPr lang="en-US" altLang="zh-CN" sz="2800" i="1">
                                <a:latin typeface="Cambria Math" panose="02040503050406030204" pitchFamily="18" charset="0"/>
                                <a:ea typeface="Cambria Math" panose="02040503050406030204" pitchFamily="18" charset="0"/>
                              </a:rPr>
                              <m:t>𝑅𝐸𝐹</m:t>
                            </m:r>
                          </m:sub>
                        </m:sSub>
                      </m:den>
                    </m:f>
                    <m:r>
                      <a:rPr lang="en-US" altLang="zh-CN" sz="2800" i="1">
                        <a:latin typeface="Cambria Math" panose="02040503050406030204" pitchFamily="18" charset="0"/>
                        <a:ea typeface="Cambria Math" panose="02040503050406030204" pitchFamily="18" charset="0"/>
                      </a:rPr>
                      <m:t>×</m:t>
                    </m:r>
                    <m:r>
                      <a:rPr lang="en-US" altLang="zh-CN" sz="2800" i="1" smtClean="0">
                        <a:latin typeface="Cambria Math" panose="02040503050406030204" pitchFamily="18" charset="0"/>
                        <a:ea typeface="Cambria Math" panose="02040503050406030204" pitchFamily="18" charset="0"/>
                      </a:rPr>
                      <m:t>2</m:t>
                    </m:r>
                    <m:r>
                      <a:rPr lang="en-US" altLang="zh-CN" sz="2800" b="0" i="1" smtClean="0">
                        <a:latin typeface="Cambria Math" panose="02040503050406030204" pitchFamily="18" charset="0"/>
                        <a:ea typeface="Cambria Math" panose="02040503050406030204" pitchFamily="18" charset="0"/>
                      </a:rPr>
                      <m:t>56</m:t>
                    </m:r>
                  </m:oMath>
                </a14:m>
                <a:r>
                  <a:rPr lang="en-US" altLang="zh-CN" sz="2800" dirty="0"/>
                  <a:t> …… </a:t>
                </a:r>
                <a:r>
                  <a:rPr lang="zh-CN" altLang="en-US" sz="2800" dirty="0"/>
                  <a:t>结果取整</a:t>
                </a:r>
                <a:endParaRPr lang="en-US" altLang="zh-CN" sz="2800" dirty="0"/>
              </a:p>
            </p:txBody>
          </p:sp>
        </mc:Choice>
        <mc:Fallback xmlns="">
          <p:sp>
            <p:nvSpPr>
              <p:cNvPr id="8" name="文本框 7">
                <a:extLst>
                  <a:ext uri="{FF2B5EF4-FFF2-40B4-BE49-F238E27FC236}">
                    <a16:creationId xmlns:a16="http://schemas.microsoft.com/office/drawing/2014/main" id="{BCC20080-B4E6-4538-8F46-7262A29BB504}"/>
                  </a:ext>
                </a:extLst>
              </p:cNvPr>
              <p:cNvSpPr txBox="1">
                <a:spLocks noRot="1" noChangeAspect="1" noMove="1" noResize="1" noEditPoints="1" noAdjustHandles="1" noChangeArrowheads="1" noChangeShapeType="1" noTextEdit="1"/>
              </p:cNvSpPr>
              <p:nvPr/>
            </p:nvSpPr>
            <p:spPr>
              <a:xfrm>
                <a:off x="570963" y="5778176"/>
                <a:ext cx="11050073" cy="784061"/>
              </a:xfrm>
              <a:prstGeom prst="rect">
                <a:avLst/>
              </a:prstGeom>
              <a:blipFill>
                <a:blip r:embed="rId3"/>
                <a:stretch>
                  <a:fillRect l="-993" b="-7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400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AD/DA</a:t>
            </a:r>
            <a:r>
              <a:rPr lang="zh-CN" altLang="en-US" sz="3200" dirty="0">
                <a:latin typeface="等线" panose="02010600030101010101" pitchFamily="2" charset="-122"/>
                <a:ea typeface="等线" panose="02010600030101010101" pitchFamily="2" charset="-122"/>
              </a:rPr>
              <a:t>性能指标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53943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a:t>分辨率：指</a:t>
            </a:r>
            <a:r>
              <a:rPr lang="en-US" altLang="zh-CN" sz="2800" dirty="0"/>
              <a:t>AD/DA</a:t>
            </a:r>
            <a:r>
              <a:rPr lang="zh-CN" altLang="en-US" sz="2800" dirty="0"/>
              <a:t>数字量的精细程度，通常用位数表示。例如，对于</a:t>
            </a:r>
            <a:r>
              <a:rPr lang="en-US" altLang="zh-CN" sz="2800" dirty="0"/>
              <a:t>5V</a:t>
            </a:r>
            <a:r>
              <a:rPr lang="zh-CN" altLang="en-US" sz="2800" dirty="0"/>
              <a:t>电源系统来说，</a:t>
            </a:r>
            <a:r>
              <a:rPr lang="en-US" altLang="zh-CN" sz="2800" dirty="0"/>
              <a:t>8</a:t>
            </a:r>
            <a:r>
              <a:rPr lang="zh-CN" altLang="en-US" sz="2800" dirty="0"/>
              <a:t>位的</a:t>
            </a:r>
            <a:r>
              <a:rPr lang="en-US" altLang="zh-CN" sz="2800" dirty="0"/>
              <a:t>AD</a:t>
            </a:r>
            <a:r>
              <a:rPr lang="zh-CN" altLang="en-US" sz="2800" dirty="0"/>
              <a:t>可将</a:t>
            </a:r>
            <a:r>
              <a:rPr lang="en-US" altLang="zh-CN" sz="2800" dirty="0"/>
              <a:t>5V</a:t>
            </a:r>
            <a:r>
              <a:rPr lang="zh-CN" altLang="en-US" sz="2800" dirty="0"/>
              <a:t>等分为</a:t>
            </a:r>
            <a:r>
              <a:rPr lang="en-US" altLang="zh-CN" sz="2800" dirty="0"/>
              <a:t>256</a:t>
            </a:r>
            <a:r>
              <a:rPr lang="zh-CN" altLang="en-US" sz="2800" dirty="0"/>
              <a:t>份，即数字量变化最小一个单位时，模拟量变化</a:t>
            </a:r>
            <a:r>
              <a:rPr lang="en-US" altLang="zh-CN" sz="2800" dirty="0"/>
              <a:t>5V/256=0.01953125V</a:t>
            </a:r>
            <a:r>
              <a:rPr lang="zh-CN" altLang="en-US" sz="2800" dirty="0"/>
              <a:t>，所以，</a:t>
            </a:r>
            <a:r>
              <a:rPr lang="en-US" altLang="zh-CN" sz="2800" dirty="0"/>
              <a:t>8</a:t>
            </a:r>
            <a:r>
              <a:rPr lang="zh-CN" altLang="en-US" sz="2800" dirty="0"/>
              <a:t>位</a:t>
            </a:r>
            <a:r>
              <a:rPr lang="en-US" altLang="zh-CN" sz="2800" dirty="0"/>
              <a:t>AD</a:t>
            </a:r>
            <a:r>
              <a:rPr lang="zh-CN" altLang="en-US" sz="2800" dirty="0"/>
              <a:t>的电压分辨率为</a:t>
            </a:r>
            <a:r>
              <a:rPr lang="en-US" altLang="zh-CN" sz="2800" dirty="0"/>
              <a:t>0.01953125V</a:t>
            </a:r>
            <a:r>
              <a:rPr lang="zh-CN" altLang="en-US" sz="2800" dirty="0"/>
              <a:t>，</a:t>
            </a:r>
            <a:r>
              <a:rPr lang="en-US" altLang="zh-CN" sz="2800" dirty="0"/>
              <a:t>AD/DA</a:t>
            </a:r>
            <a:r>
              <a:rPr lang="zh-CN" altLang="en-US" sz="2800" dirty="0"/>
              <a:t>的位数越高，分辨率就越高</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zh-CN" altLang="en-US" sz="2800" dirty="0"/>
              <a:t>转换速度：表示</a:t>
            </a:r>
            <a:r>
              <a:rPr lang="en-US" altLang="zh-CN" sz="2800" dirty="0"/>
              <a:t>AD/DA</a:t>
            </a:r>
            <a:r>
              <a:rPr lang="zh-CN" altLang="en-US" sz="2800" dirty="0"/>
              <a:t>的最大采样</a:t>
            </a:r>
            <a:r>
              <a:rPr lang="en-US" altLang="zh-CN" sz="2800" dirty="0"/>
              <a:t>/</a:t>
            </a:r>
            <a:r>
              <a:rPr lang="zh-CN" altLang="en-US" sz="2800" dirty="0"/>
              <a:t>建立频率，通常用转换频率或者转换时间来表示，对于采样</a:t>
            </a:r>
            <a:r>
              <a:rPr lang="en-US" altLang="zh-CN" sz="2800" dirty="0"/>
              <a:t>/</a:t>
            </a:r>
            <a:r>
              <a:rPr lang="zh-CN" altLang="en-US" sz="2800" dirty="0"/>
              <a:t>输出高速信号，应注意</a:t>
            </a:r>
            <a:r>
              <a:rPr lang="en-US" altLang="zh-CN" sz="2800" dirty="0"/>
              <a:t>AD/DA</a:t>
            </a:r>
            <a:r>
              <a:rPr lang="zh-CN" altLang="en-US" sz="2800" dirty="0"/>
              <a:t>的转换速度</a:t>
            </a:r>
            <a:endParaRPr lang="en-US" altLang="zh-CN" sz="2800" dirty="0"/>
          </a:p>
        </p:txBody>
      </p:sp>
    </p:spTree>
    <p:extLst>
      <p:ext uri="{BB962C8B-B14F-4D97-AF65-F5344CB8AC3E}">
        <p14:creationId xmlns:p14="http://schemas.microsoft.com/office/powerpoint/2010/main" val="293348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单片机内部结构图</a:t>
            </a:r>
          </a:p>
        </p:txBody>
      </p:sp>
      <p:pic>
        <p:nvPicPr>
          <p:cNvPr id="2" name="图片 1">
            <a:extLst>
              <a:ext uri="{FF2B5EF4-FFF2-40B4-BE49-F238E27FC236}">
                <a16:creationId xmlns:a16="http://schemas.microsoft.com/office/drawing/2014/main" id="{55E33CCF-387B-4BD2-855B-DE88C3DFC294}"/>
              </a:ext>
            </a:extLst>
          </p:cNvPr>
          <p:cNvPicPr>
            <a:picLocks noChangeAspect="1"/>
          </p:cNvPicPr>
          <p:nvPr/>
        </p:nvPicPr>
        <p:blipFill>
          <a:blip r:embed="rId2"/>
          <a:stretch>
            <a:fillRect/>
          </a:stretch>
        </p:blipFill>
        <p:spPr>
          <a:xfrm>
            <a:off x="5663808" y="842023"/>
            <a:ext cx="6289237" cy="5870670"/>
          </a:xfrm>
          <a:prstGeom prst="rect">
            <a:avLst/>
          </a:prstGeom>
        </p:spPr>
      </p:pic>
      <p:pic>
        <p:nvPicPr>
          <p:cNvPr id="5" name="图片 4">
            <a:extLst>
              <a:ext uri="{FF2B5EF4-FFF2-40B4-BE49-F238E27FC236}">
                <a16:creationId xmlns:a16="http://schemas.microsoft.com/office/drawing/2014/main" id="{2A5FEF44-45E4-4299-9763-194E505B09F9}"/>
              </a:ext>
            </a:extLst>
          </p:cNvPr>
          <p:cNvPicPr>
            <a:picLocks noChangeAspect="1"/>
          </p:cNvPicPr>
          <p:nvPr/>
        </p:nvPicPr>
        <p:blipFill>
          <a:blip r:embed="rId3"/>
          <a:stretch>
            <a:fillRect/>
          </a:stretch>
        </p:blipFill>
        <p:spPr>
          <a:xfrm>
            <a:off x="238955" y="1905190"/>
            <a:ext cx="5304762" cy="3047619"/>
          </a:xfrm>
          <a:prstGeom prst="rect">
            <a:avLst/>
          </a:prstGeom>
        </p:spPr>
      </p:pic>
    </p:spTree>
    <p:extLst>
      <p:ext uri="{BB962C8B-B14F-4D97-AF65-F5344CB8AC3E}">
        <p14:creationId xmlns:p14="http://schemas.microsoft.com/office/powerpoint/2010/main" val="21254118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ea typeface="等线" panose="02010600030101010101" pitchFamily="2" charset="-122"/>
              </a:rPr>
              <a:t>XPT2046</a:t>
            </a:r>
            <a:endParaRPr lang="zh-CN" altLang="en-US" sz="3200" dirty="0">
              <a:latin typeface="等线" panose="02010600030101010101" pitchFamily="2" charset="-122"/>
              <a:ea typeface="等线" panose="02010600030101010101" pitchFamily="2" charset="-122"/>
            </a:endParaRPr>
          </a:p>
        </p:txBody>
      </p:sp>
      <p:pic>
        <p:nvPicPr>
          <p:cNvPr id="2" name="图片 1">
            <a:extLst>
              <a:ext uri="{FF2B5EF4-FFF2-40B4-BE49-F238E27FC236}">
                <a16:creationId xmlns:a16="http://schemas.microsoft.com/office/drawing/2014/main" id="{62EE25E4-EA10-473F-8B94-7946A30D8B68}"/>
              </a:ext>
            </a:extLst>
          </p:cNvPr>
          <p:cNvPicPr>
            <a:picLocks noChangeAspect="1"/>
          </p:cNvPicPr>
          <p:nvPr/>
        </p:nvPicPr>
        <p:blipFill>
          <a:blip r:embed="rId2"/>
          <a:stretch>
            <a:fillRect/>
          </a:stretch>
        </p:blipFill>
        <p:spPr>
          <a:xfrm>
            <a:off x="734620" y="1855551"/>
            <a:ext cx="10722760" cy="3146897"/>
          </a:xfrm>
          <a:prstGeom prst="rect">
            <a:avLst/>
          </a:prstGeom>
        </p:spPr>
      </p:pic>
    </p:spTree>
    <p:extLst>
      <p:ext uri="{BB962C8B-B14F-4D97-AF65-F5344CB8AC3E}">
        <p14:creationId xmlns:p14="http://schemas.microsoft.com/office/powerpoint/2010/main" val="42316740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等线" panose="02010600030101010101" pitchFamily="2" charset="-122"/>
              </a:rPr>
              <a:t>XPT2046</a:t>
            </a:r>
            <a:r>
              <a:rPr lang="zh-CN" altLang="en-US" sz="3200" dirty="0">
                <a:latin typeface="等线" panose="02010600030101010101" pitchFamily="2" charset="-122"/>
              </a:rPr>
              <a:t>时序</a:t>
            </a:r>
          </a:p>
        </p:txBody>
      </p:sp>
      <p:pic>
        <p:nvPicPr>
          <p:cNvPr id="5" name="图片 4">
            <a:extLst>
              <a:ext uri="{FF2B5EF4-FFF2-40B4-BE49-F238E27FC236}">
                <a16:creationId xmlns:a16="http://schemas.microsoft.com/office/drawing/2014/main" id="{C2381BC2-C42E-4B79-A004-0B719077E037}"/>
              </a:ext>
            </a:extLst>
          </p:cNvPr>
          <p:cNvPicPr>
            <a:picLocks noChangeAspect="1"/>
          </p:cNvPicPr>
          <p:nvPr/>
        </p:nvPicPr>
        <p:blipFill>
          <a:blip r:embed="rId2"/>
          <a:stretch>
            <a:fillRect/>
          </a:stretch>
        </p:blipFill>
        <p:spPr>
          <a:xfrm>
            <a:off x="620141" y="1661077"/>
            <a:ext cx="10951717" cy="4338734"/>
          </a:xfrm>
          <a:prstGeom prst="rect">
            <a:avLst/>
          </a:prstGeom>
        </p:spPr>
      </p:pic>
    </p:spTree>
    <p:extLst>
      <p:ext uri="{BB962C8B-B14F-4D97-AF65-F5344CB8AC3E}">
        <p14:creationId xmlns:p14="http://schemas.microsoft.com/office/powerpoint/2010/main" val="3903094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红外遥控简介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红外遥控是利用红外光进行通信的设备，由红外</a:t>
            </a:r>
            <a:r>
              <a:rPr lang="en-US" altLang="zh-CN" sz="2800"/>
              <a:t>LED</a:t>
            </a:r>
            <a:r>
              <a:rPr lang="zh-CN" altLang="en-US" sz="2800"/>
              <a:t>将调制后的信号发出，由专用的红外接收头进行解调输出</a:t>
            </a:r>
            <a:endParaRPr lang="en-US" altLang="zh-CN" sz="2800"/>
          </a:p>
          <a:p>
            <a:pPr marL="457200" indent="-457200">
              <a:buFont typeface="Arial" panose="020B0604020202020204" pitchFamily="34" charset="0"/>
              <a:buChar char="•"/>
            </a:pPr>
            <a:r>
              <a:rPr lang="zh-CN" altLang="en-US" sz="2800"/>
              <a:t>通信方式：单工，异步</a:t>
            </a:r>
            <a:endParaRPr lang="en-US" altLang="zh-CN" sz="2800"/>
          </a:p>
          <a:p>
            <a:pPr marL="457200" indent="-457200">
              <a:buFont typeface="Arial" panose="020B0604020202020204" pitchFamily="34" charset="0"/>
              <a:buChar char="•"/>
            </a:pPr>
            <a:r>
              <a:rPr lang="zh-CN" altLang="en-US" sz="2800"/>
              <a:t>红外</a:t>
            </a:r>
            <a:r>
              <a:rPr lang="en-US" altLang="zh-CN" sz="2800"/>
              <a:t>LED</a:t>
            </a:r>
            <a:r>
              <a:rPr lang="zh-CN" altLang="en-US" sz="2800"/>
              <a:t>波长：</a:t>
            </a:r>
            <a:r>
              <a:rPr lang="en-US" altLang="zh-CN" sz="2800"/>
              <a:t>940nm</a:t>
            </a:r>
          </a:p>
          <a:p>
            <a:pPr marL="457200" indent="-457200">
              <a:buFont typeface="Arial" panose="020B0604020202020204" pitchFamily="34" charset="0"/>
              <a:buChar char="•"/>
            </a:pPr>
            <a:r>
              <a:rPr lang="zh-CN" altLang="en-US" sz="2800"/>
              <a:t>通信协议标准：</a:t>
            </a:r>
            <a:r>
              <a:rPr lang="en-US" altLang="zh-CN" sz="2800"/>
              <a:t>NEC</a:t>
            </a:r>
            <a:r>
              <a:rPr lang="zh-CN" altLang="en-US" sz="2800"/>
              <a:t>标准</a:t>
            </a:r>
            <a:endParaRPr lang="en-US" altLang="zh-CN" sz="2800"/>
          </a:p>
        </p:txBody>
      </p:sp>
      <p:pic>
        <p:nvPicPr>
          <p:cNvPr id="2050" name="Picture 2">
            <a:extLst>
              <a:ext uri="{FF2B5EF4-FFF2-40B4-BE49-F238E27FC236}">
                <a16:creationId xmlns:a16="http://schemas.microsoft.com/office/drawing/2014/main" id="{76D1BE89-6DA5-4E64-B42C-8FB7718AD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0045" y="3978177"/>
            <a:ext cx="2469067" cy="246906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FBE3A7E9-63D4-4FC6-AD30-FF12993FBEA6}"/>
              </a:ext>
            </a:extLst>
          </p:cNvPr>
          <p:cNvPicPr>
            <a:picLocks noChangeAspect="1"/>
          </p:cNvPicPr>
          <p:nvPr/>
        </p:nvPicPr>
        <p:blipFill>
          <a:blip r:embed="rId3"/>
          <a:stretch>
            <a:fillRect/>
          </a:stretch>
        </p:blipFill>
        <p:spPr>
          <a:xfrm>
            <a:off x="4668285" y="3972540"/>
            <a:ext cx="2855427" cy="2474704"/>
          </a:xfrm>
          <a:prstGeom prst="rect">
            <a:avLst/>
          </a:prstGeom>
        </p:spPr>
      </p:pic>
      <p:pic>
        <p:nvPicPr>
          <p:cNvPr id="5" name="图片 4">
            <a:extLst>
              <a:ext uri="{FF2B5EF4-FFF2-40B4-BE49-F238E27FC236}">
                <a16:creationId xmlns:a16="http://schemas.microsoft.com/office/drawing/2014/main" id="{C7F413A8-E395-4264-AD6E-2968586DD0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2885" y="3972540"/>
            <a:ext cx="2469067" cy="2469067"/>
          </a:xfrm>
          <a:prstGeom prst="rect">
            <a:avLst/>
          </a:prstGeom>
        </p:spPr>
      </p:pic>
    </p:spTree>
    <p:extLst>
      <p:ext uri="{BB962C8B-B14F-4D97-AF65-F5344CB8AC3E}">
        <p14:creationId xmlns:p14="http://schemas.microsoft.com/office/powerpoint/2010/main" val="7283492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pic>
        <p:nvPicPr>
          <p:cNvPr id="5" name="图片 4">
            <a:extLst>
              <a:ext uri="{FF2B5EF4-FFF2-40B4-BE49-F238E27FC236}">
                <a16:creationId xmlns:a16="http://schemas.microsoft.com/office/drawing/2014/main" id="{C3CA69BF-1BF4-4554-B57F-FE79E242F57C}"/>
              </a:ext>
            </a:extLst>
          </p:cNvPr>
          <p:cNvPicPr>
            <a:picLocks noChangeAspect="1"/>
          </p:cNvPicPr>
          <p:nvPr/>
        </p:nvPicPr>
        <p:blipFill>
          <a:blip r:embed="rId2"/>
          <a:stretch>
            <a:fillRect/>
          </a:stretch>
        </p:blipFill>
        <p:spPr>
          <a:xfrm>
            <a:off x="9176080" y="1355397"/>
            <a:ext cx="2180952" cy="2800000"/>
          </a:xfrm>
          <a:prstGeom prst="rect">
            <a:avLst/>
          </a:prstGeom>
        </p:spPr>
      </p:pic>
      <p:pic>
        <p:nvPicPr>
          <p:cNvPr id="3" name="图片 2">
            <a:extLst>
              <a:ext uri="{FF2B5EF4-FFF2-40B4-BE49-F238E27FC236}">
                <a16:creationId xmlns:a16="http://schemas.microsoft.com/office/drawing/2014/main" id="{BD69010F-1740-4FD8-864D-8827CECC9191}"/>
              </a:ext>
            </a:extLst>
          </p:cNvPr>
          <p:cNvPicPr>
            <a:picLocks noChangeAspect="1"/>
          </p:cNvPicPr>
          <p:nvPr/>
        </p:nvPicPr>
        <p:blipFill>
          <a:blip r:embed="rId3"/>
          <a:stretch>
            <a:fillRect/>
          </a:stretch>
        </p:blipFill>
        <p:spPr>
          <a:xfrm>
            <a:off x="9176080" y="4685861"/>
            <a:ext cx="2180952" cy="1374298"/>
          </a:xfrm>
          <a:prstGeom prst="rect">
            <a:avLst/>
          </a:prstGeom>
        </p:spPr>
      </p:pic>
      <p:pic>
        <p:nvPicPr>
          <p:cNvPr id="6" name="图片 5">
            <a:extLst>
              <a:ext uri="{FF2B5EF4-FFF2-40B4-BE49-F238E27FC236}">
                <a16:creationId xmlns:a16="http://schemas.microsoft.com/office/drawing/2014/main" id="{199E03ED-A3E4-4878-BF9F-74F3408BBA11}"/>
              </a:ext>
            </a:extLst>
          </p:cNvPr>
          <p:cNvPicPr>
            <a:picLocks noChangeAspect="1"/>
          </p:cNvPicPr>
          <p:nvPr/>
        </p:nvPicPr>
        <p:blipFill>
          <a:blip r:embed="rId4"/>
          <a:stretch>
            <a:fillRect/>
          </a:stretch>
        </p:blipFill>
        <p:spPr>
          <a:xfrm>
            <a:off x="834968" y="1407777"/>
            <a:ext cx="3685714" cy="4600000"/>
          </a:xfrm>
          <a:prstGeom prst="rect">
            <a:avLst/>
          </a:prstGeom>
        </p:spPr>
      </p:pic>
      <p:pic>
        <p:nvPicPr>
          <p:cNvPr id="8" name="图片 7">
            <a:extLst>
              <a:ext uri="{FF2B5EF4-FFF2-40B4-BE49-F238E27FC236}">
                <a16:creationId xmlns:a16="http://schemas.microsoft.com/office/drawing/2014/main" id="{5C52491B-3F20-4930-A19C-892B5726AB5D}"/>
              </a:ext>
            </a:extLst>
          </p:cNvPr>
          <p:cNvPicPr>
            <a:picLocks noChangeAspect="1"/>
          </p:cNvPicPr>
          <p:nvPr/>
        </p:nvPicPr>
        <p:blipFill>
          <a:blip r:embed="rId5"/>
          <a:stretch>
            <a:fillRect/>
          </a:stretch>
        </p:blipFill>
        <p:spPr>
          <a:xfrm>
            <a:off x="4770987" y="1745872"/>
            <a:ext cx="3485714" cy="3923809"/>
          </a:xfrm>
          <a:prstGeom prst="rect">
            <a:avLst/>
          </a:prstGeom>
        </p:spPr>
      </p:pic>
    </p:spTree>
    <p:extLst>
      <p:ext uri="{BB962C8B-B14F-4D97-AF65-F5344CB8AC3E}">
        <p14:creationId xmlns:p14="http://schemas.microsoft.com/office/powerpoint/2010/main" val="41905472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基本发送与接收</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空闲状态：红外</a:t>
            </a:r>
            <a:r>
              <a:rPr lang="en-US" altLang="zh-CN" sz="2800"/>
              <a:t>LED</a:t>
            </a:r>
            <a:r>
              <a:rPr lang="zh-CN" altLang="en-US" sz="2800"/>
              <a:t>不亮，接收头输出高电平</a:t>
            </a:r>
            <a:endParaRPr lang="en-US" altLang="zh-CN" sz="2800"/>
          </a:p>
          <a:p>
            <a:pPr marL="457200" indent="-457200">
              <a:buFont typeface="Arial" panose="020B0604020202020204" pitchFamily="34" charset="0"/>
              <a:buChar char="•"/>
            </a:pPr>
            <a:r>
              <a:rPr lang="zh-CN" altLang="en-US" sz="2800"/>
              <a:t>发送低电平：红外</a:t>
            </a:r>
            <a:r>
              <a:rPr lang="en-US" altLang="zh-CN" sz="2800"/>
              <a:t>LED</a:t>
            </a:r>
            <a:r>
              <a:rPr lang="zh-CN" altLang="en-US" sz="2800"/>
              <a:t>以</a:t>
            </a:r>
            <a:r>
              <a:rPr lang="en-US" altLang="zh-CN" sz="2800"/>
              <a:t>38KHz</a:t>
            </a:r>
            <a:r>
              <a:rPr lang="zh-CN" altLang="en-US" sz="2800"/>
              <a:t>频率闪烁发光，接收头输出低电平</a:t>
            </a:r>
            <a:endParaRPr lang="en-US" altLang="zh-CN" sz="2800"/>
          </a:p>
          <a:p>
            <a:pPr marL="457200" indent="-457200">
              <a:buFont typeface="Arial" panose="020B0604020202020204" pitchFamily="34" charset="0"/>
              <a:buChar char="•"/>
            </a:pPr>
            <a:r>
              <a:rPr lang="zh-CN" altLang="en-US" sz="2800"/>
              <a:t>发送高电平：红外</a:t>
            </a:r>
            <a:r>
              <a:rPr lang="en-US" altLang="zh-CN" sz="2800"/>
              <a:t>LED</a:t>
            </a:r>
            <a:r>
              <a:rPr lang="zh-CN" altLang="en-US" sz="2800"/>
              <a:t>不亮，接收头输出高电平</a:t>
            </a:r>
            <a:endParaRPr lang="en-US" altLang="zh-CN" sz="2800"/>
          </a:p>
        </p:txBody>
      </p:sp>
      <p:pic>
        <p:nvPicPr>
          <p:cNvPr id="8" name="图片 7">
            <a:extLst>
              <a:ext uri="{FF2B5EF4-FFF2-40B4-BE49-F238E27FC236}">
                <a16:creationId xmlns:a16="http://schemas.microsoft.com/office/drawing/2014/main" id="{B07ED04C-3A93-4A56-8332-A32C6AE97396}"/>
              </a:ext>
            </a:extLst>
          </p:cNvPr>
          <p:cNvPicPr>
            <a:picLocks noChangeAspect="1"/>
          </p:cNvPicPr>
          <p:nvPr/>
        </p:nvPicPr>
        <p:blipFill>
          <a:blip r:embed="rId2"/>
          <a:stretch>
            <a:fillRect/>
          </a:stretch>
        </p:blipFill>
        <p:spPr>
          <a:xfrm>
            <a:off x="6692395" y="3429000"/>
            <a:ext cx="1736514" cy="2229412"/>
          </a:xfrm>
          <a:prstGeom prst="rect">
            <a:avLst/>
          </a:prstGeom>
        </p:spPr>
      </p:pic>
      <p:pic>
        <p:nvPicPr>
          <p:cNvPr id="2" name="图片 1">
            <a:extLst>
              <a:ext uri="{FF2B5EF4-FFF2-40B4-BE49-F238E27FC236}">
                <a16:creationId xmlns:a16="http://schemas.microsoft.com/office/drawing/2014/main" id="{7D6DE605-5186-4789-ACA6-A5FA3D8F5F8B}"/>
              </a:ext>
            </a:extLst>
          </p:cNvPr>
          <p:cNvPicPr>
            <a:picLocks noChangeAspect="1"/>
          </p:cNvPicPr>
          <p:nvPr/>
        </p:nvPicPr>
        <p:blipFill rotWithShape="1">
          <a:blip r:embed="rId3"/>
          <a:srcRect l="2595"/>
          <a:stretch/>
        </p:blipFill>
        <p:spPr>
          <a:xfrm>
            <a:off x="484527" y="4110372"/>
            <a:ext cx="3052029" cy="866667"/>
          </a:xfrm>
          <a:prstGeom prst="rect">
            <a:avLst/>
          </a:prstGeom>
        </p:spPr>
      </p:pic>
      <p:pic>
        <p:nvPicPr>
          <p:cNvPr id="9" name="图片 8">
            <a:extLst>
              <a:ext uri="{FF2B5EF4-FFF2-40B4-BE49-F238E27FC236}">
                <a16:creationId xmlns:a16="http://schemas.microsoft.com/office/drawing/2014/main" id="{F37039EB-131F-4F4C-8F45-E333800421BD}"/>
              </a:ext>
            </a:extLst>
          </p:cNvPr>
          <p:cNvPicPr>
            <a:picLocks noChangeAspect="1"/>
          </p:cNvPicPr>
          <p:nvPr/>
        </p:nvPicPr>
        <p:blipFill rotWithShape="1">
          <a:blip r:embed="rId4"/>
          <a:srcRect l="1699" b="2151"/>
          <a:stretch/>
        </p:blipFill>
        <p:spPr>
          <a:xfrm>
            <a:off x="8655443" y="4110372"/>
            <a:ext cx="3052030" cy="866667"/>
          </a:xfrm>
          <a:prstGeom prst="rect">
            <a:avLst/>
          </a:prstGeom>
        </p:spPr>
      </p:pic>
      <p:sp>
        <p:nvSpPr>
          <p:cNvPr id="20" name="箭头: 右 19">
            <a:extLst>
              <a:ext uri="{FF2B5EF4-FFF2-40B4-BE49-F238E27FC236}">
                <a16:creationId xmlns:a16="http://schemas.microsoft.com/office/drawing/2014/main" id="{F796A18D-BB86-4A0F-8EE3-8DEF7E429D88}"/>
              </a:ext>
            </a:extLst>
          </p:cNvPr>
          <p:cNvSpPr/>
          <p:nvPr/>
        </p:nvSpPr>
        <p:spPr>
          <a:xfrm>
            <a:off x="5739358" y="4447112"/>
            <a:ext cx="953037" cy="193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49232A01-2779-41D5-8E5E-BFFC7ECD5828}"/>
              </a:ext>
            </a:extLst>
          </p:cNvPr>
          <p:cNvPicPr>
            <a:picLocks noChangeAspect="1"/>
          </p:cNvPicPr>
          <p:nvPr/>
        </p:nvPicPr>
        <p:blipFill>
          <a:blip r:embed="rId5"/>
          <a:stretch>
            <a:fillRect/>
          </a:stretch>
        </p:blipFill>
        <p:spPr>
          <a:xfrm>
            <a:off x="3763089" y="3433759"/>
            <a:ext cx="1976269" cy="2224653"/>
          </a:xfrm>
          <a:prstGeom prst="rect">
            <a:avLst/>
          </a:prstGeom>
        </p:spPr>
      </p:pic>
    </p:spTree>
    <p:extLst>
      <p:ext uri="{BB962C8B-B14F-4D97-AF65-F5344CB8AC3E}">
        <p14:creationId xmlns:p14="http://schemas.microsoft.com/office/powerpoint/2010/main" val="10967396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7CC7A6F5-7654-4540-B573-0301CD5B539E}"/>
              </a:ext>
            </a:extLst>
          </p:cNvPr>
          <p:cNvPicPr>
            <a:picLocks noChangeAspect="1"/>
          </p:cNvPicPr>
          <p:nvPr/>
        </p:nvPicPr>
        <p:blipFill rotWithShape="1">
          <a:blip r:embed="rId2">
            <a:extLst>
              <a:ext uri="{28A0092B-C50C-407E-A947-70E740481C1C}">
                <a14:useLocalDpi xmlns:a14="http://schemas.microsoft.com/office/drawing/2010/main" val="0"/>
              </a:ext>
            </a:extLst>
          </a:blip>
          <a:srcRect l="6139" t="12959" r="4900" b="6478"/>
          <a:stretch/>
        </p:blipFill>
        <p:spPr>
          <a:xfrm>
            <a:off x="1781577" y="1068946"/>
            <a:ext cx="8628845" cy="5525037"/>
          </a:xfrm>
          <a:prstGeom prst="rect">
            <a:avLst/>
          </a:prstGeom>
        </p:spPr>
      </p:pic>
      <p:sp>
        <p:nvSpPr>
          <p:cNvPr id="7" name="文本框 6">
            <a:extLst>
              <a:ext uri="{FF2B5EF4-FFF2-40B4-BE49-F238E27FC236}">
                <a16:creationId xmlns:a16="http://schemas.microsoft.com/office/drawing/2014/main" id="{94C96C65-D75E-4AA9-9E65-98FD6DFB3557}"/>
              </a:ext>
            </a:extLst>
          </p:cNvPr>
          <p:cNvSpPr txBox="1"/>
          <p:nvPr/>
        </p:nvSpPr>
        <p:spPr>
          <a:xfrm>
            <a:off x="2937456" y="5885646"/>
            <a:ext cx="2805448" cy="400110"/>
          </a:xfrm>
          <a:prstGeom prst="rect">
            <a:avLst/>
          </a:prstGeom>
          <a:noFill/>
        </p:spPr>
        <p:txBody>
          <a:bodyPr wrap="square" rtlCol="0">
            <a:spAutoFit/>
          </a:bodyPr>
          <a:lstStyle/>
          <a:p>
            <a:pPr algn="ctr"/>
            <a:r>
              <a:rPr lang="zh-CN" altLang="en-US" sz="2000"/>
              <a:t>低位在前，高位在后</a:t>
            </a:r>
            <a:endParaRPr lang="en-US" altLang="zh-CN" sz="2000"/>
          </a:p>
        </p:txBody>
      </p:sp>
    </p:spTree>
    <p:extLst>
      <p:ext uri="{BB962C8B-B14F-4D97-AF65-F5344CB8AC3E}">
        <p14:creationId xmlns:p14="http://schemas.microsoft.com/office/powerpoint/2010/main" val="42495046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NEC</a:t>
            </a:r>
            <a:r>
              <a:rPr lang="zh-CN" altLang="en-US" sz="3200">
                <a:latin typeface="等线" panose="02010600030101010101" pitchFamily="2" charset="-122"/>
                <a:ea typeface="等线" panose="02010600030101010101" pitchFamily="2" charset="-122"/>
              </a:rPr>
              <a:t>编码</a:t>
            </a:r>
          </a:p>
        </p:txBody>
      </p:sp>
      <p:pic>
        <p:nvPicPr>
          <p:cNvPr id="3" name="图片 2">
            <a:extLst>
              <a:ext uri="{FF2B5EF4-FFF2-40B4-BE49-F238E27FC236}">
                <a16:creationId xmlns:a16="http://schemas.microsoft.com/office/drawing/2014/main" id="{4A8CFB4A-236B-43E0-BF3C-E5A167925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326" y="1030309"/>
            <a:ext cx="6339348" cy="5527779"/>
          </a:xfrm>
          <a:prstGeom prst="rect">
            <a:avLst/>
          </a:prstGeom>
        </p:spPr>
      </p:pic>
    </p:spTree>
    <p:extLst>
      <p:ext uri="{BB962C8B-B14F-4D97-AF65-F5344CB8AC3E}">
        <p14:creationId xmlns:p14="http://schemas.microsoft.com/office/powerpoint/2010/main" val="13709569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遥控器键码</a:t>
            </a:r>
          </a:p>
        </p:txBody>
      </p:sp>
      <p:pic>
        <p:nvPicPr>
          <p:cNvPr id="3" name="图片 2">
            <a:extLst>
              <a:ext uri="{FF2B5EF4-FFF2-40B4-BE49-F238E27FC236}">
                <a16:creationId xmlns:a16="http://schemas.microsoft.com/office/drawing/2014/main" id="{DE194951-EA94-46C5-97F4-8F5C29C6D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4779" y="1353753"/>
            <a:ext cx="4502441" cy="4741509"/>
          </a:xfrm>
          <a:prstGeom prst="rect">
            <a:avLst/>
          </a:prstGeom>
        </p:spPr>
      </p:pic>
    </p:spTree>
    <p:extLst>
      <p:ext uri="{BB962C8B-B14F-4D97-AF65-F5344CB8AC3E}">
        <p14:creationId xmlns:p14="http://schemas.microsoft.com/office/powerpoint/2010/main" val="337758479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单片机的外部中断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181588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4</a:t>
            </a:r>
            <a:r>
              <a:rPr lang="zh-CN" altLang="en-US" sz="2800"/>
              <a:t>个外部中断</a:t>
            </a:r>
            <a:endParaRPr lang="en-US" altLang="zh-CN" sz="2800"/>
          </a:p>
          <a:p>
            <a:pPr marL="457200" indent="-457200">
              <a:buFont typeface="Arial" panose="020B0604020202020204" pitchFamily="34" charset="0"/>
              <a:buChar char="•"/>
            </a:pPr>
            <a:r>
              <a:rPr lang="en-US" altLang="zh-CN" sz="2800"/>
              <a:t>STC89C52</a:t>
            </a:r>
            <a:r>
              <a:rPr lang="zh-CN" altLang="en-US" sz="2800"/>
              <a:t>的外部中断有两种触发方式：</a:t>
            </a:r>
            <a:endParaRPr lang="en-US" altLang="zh-CN" sz="2800"/>
          </a:p>
          <a:p>
            <a:r>
              <a:rPr lang="en-US" altLang="zh-CN" sz="2800"/>
              <a:t>	</a:t>
            </a:r>
            <a:r>
              <a:rPr lang="zh-CN" altLang="en-US" sz="2800"/>
              <a:t>下降沿触发和低电平触发</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192080" y="3293243"/>
            <a:ext cx="1386064" cy="435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CBB37F9-9E55-4F91-BD62-C58E66BD1E2C}"/>
              </a:ext>
            </a:extLst>
          </p:cNvPr>
          <p:cNvPicPr>
            <a:picLocks noChangeAspect="1"/>
          </p:cNvPicPr>
          <p:nvPr/>
        </p:nvPicPr>
        <p:blipFill>
          <a:blip r:embed="rId3"/>
          <a:stretch>
            <a:fillRect/>
          </a:stretch>
        </p:blipFill>
        <p:spPr>
          <a:xfrm>
            <a:off x="1494190" y="3293243"/>
            <a:ext cx="4601810" cy="2211663"/>
          </a:xfrm>
          <a:prstGeom prst="rect">
            <a:avLst/>
          </a:prstGeom>
        </p:spPr>
      </p:pic>
    </p:spTree>
    <p:extLst>
      <p:ext uri="{BB962C8B-B14F-4D97-AF65-F5344CB8AC3E}">
        <p14:creationId xmlns:p14="http://schemas.microsoft.com/office/powerpoint/2010/main" val="381971451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外部中断寄存器</a:t>
            </a:r>
          </a:p>
        </p:txBody>
      </p:sp>
      <p:pic>
        <p:nvPicPr>
          <p:cNvPr id="2" name="图片 1">
            <a:extLst>
              <a:ext uri="{FF2B5EF4-FFF2-40B4-BE49-F238E27FC236}">
                <a16:creationId xmlns:a16="http://schemas.microsoft.com/office/drawing/2014/main" id="{B527CE67-89BC-489C-995F-183EE6378B07}"/>
              </a:ext>
            </a:extLst>
          </p:cNvPr>
          <p:cNvPicPr>
            <a:picLocks noChangeAspect="1"/>
          </p:cNvPicPr>
          <p:nvPr/>
        </p:nvPicPr>
        <p:blipFill rotWithShape="1">
          <a:blip r:embed="rId2"/>
          <a:srcRect t="15829"/>
          <a:stretch/>
        </p:blipFill>
        <p:spPr>
          <a:xfrm>
            <a:off x="2392184" y="994124"/>
            <a:ext cx="7407629" cy="1937032"/>
          </a:xfrm>
          <a:prstGeom prst="rect">
            <a:avLst/>
          </a:prstGeom>
        </p:spPr>
      </p:pic>
      <p:sp>
        <p:nvSpPr>
          <p:cNvPr id="7" name="矩形 6">
            <a:extLst>
              <a:ext uri="{FF2B5EF4-FFF2-40B4-BE49-F238E27FC236}">
                <a16:creationId xmlns:a16="http://schemas.microsoft.com/office/drawing/2014/main" id="{8FF57605-D847-405D-A9B5-A8C28DE819C2}"/>
              </a:ext>
            </a:extLst>
          </p:cNvPr>
          <p:cNvSpPr/>
          <p:nvPr/>
        </p:nvSpPr>
        <p:spPr>
          <a:xfrm>
            <a:off x="7500741"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B444AE3-505F-4F41-A3FA-A050B689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834" y="3109846"/>
            <a:ext cx="7130331" cy="3577089"/>
          </a:xfrm>
          <a:prstGeom prst="rect">
            <a:avLst/>
          </a:prstGeom>
        </p:spPr>
      </p:pic>
      <p:sp>
        <p:nvSpPr>
          <p:cNvPr id="12" name="矩形 11">
            <a:extLst>
              <a:ext uri="{FF2B5EF4-FFF2-40B4-BE49-F238E27FC236}">
                <a16:creationId xmlns:a16="http://schemas.microsoft.com/office/drawing/2014/main" id="{02363900-8C70-40E4-9475-65114B69D556}"/>
              </a:ext>
            </a:extLst>
          </p:cNvPr>
          <p:cNvSpPr/>
          <p:nvPr/>
        </p:nvSpPr>
        <p:spPr>
          <a:xfrm>
            <a:off x="8353228" y="1447800"/>
            <a:ext cx="472477" cy="990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362C732-5CB7-4CB5-ABF4-8CC98616A562}"/>
              </a:ext>
            </a:extLst>
          </p:cNvPr>
          <p:cNvSpPr/>
          <p:nvPr/>
        </p:nvSpPr>
        <p:spPr>
          <a:xfrm>
            <a:off x="7091364" y="2595563"/>
            <a:ext cx="1766886"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2456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单片机管脚图</a:t>
            </a:r>
          </a:p>
        </p:txBody>
      </p:sp>
      <p:pic>
        <p:nvPicPr>
          <p:cNvPr id="3" name="图片 2">
            <a:extLst>
              <a:ext uri="{FF2B5EF4-FFF2-40B4-BE49-F238E27FC236}">
                <a16:creationId xmlns:a16="http://schemas.microsoft.com/office/drawing/2014/main" id="{38A4A3A0-93DA-4F1A-8B94-69F1E9777DE2}"/>
              </a:ext>
            </a:extLst>
          </p:cNvPr>
          <p:cNvPicPr>
            <a:picLocks noChangeAspect="1"/>
          </p:cNvPicPr>
          <p:nvPr/>
        </p:nvPicPr>
        <p:blipFill>
          <a:blip r:embed="rId2"/>
          <a:stretch>
            <a:fillRect/>
          </a:stretch>
        </p:blipFill>
        <p:spPr>
          <a:xfrm>
            <a:off x="3921430" y="948287"/>
            <a:ext cx="4349140" cy="5442433"/>
          </a:xfrm>
          <a:prstGeom prst="rect">
            <a:avLst/>
          </a:prstGeom>
        </p:spPr>
      </p:pic>
    </p:spTree>
    <p:extLst>
      <p:ext uri="{BB962C8B-B14F-4D97-AF65-F5344CB8AC3E}">
        <p14:creationId xmlns:p14="http://schemas.microsoft.com/office/powerpoint/2010/main" val="32548660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END</a:t>
            </a:r>
          </a:p>
        </p:txBody>
      </p:sp>
    </p:spTree>
    <p:extLst>
      <p:ext uri="{BB962C8B-B14F-4D97-AF65-F5344CB8AC3E}">
        <p14:creationId xmlns:p14="http://schemas.microsoft.com/office/powerpoint/2010/main" val="458644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单片机最小系统</a:t>
            </a:r>
          </a:p>
        </p:txBody>
      </p:sp>
      <p:pic>
        <p:nvPicPr>
          <p:cNvPr id="3" name="图片 2">
            <a:extLst>
              <a:ext uri="{FF2B5EF4-FFF2-40B4-BE49-F238E27FC236}">
                <a16:creationId xmlns:a16="http://schemas.microsoft.com/office/drawing/2014/main" id="{F15A0D1F-0809-492E-8D6F-79D80BAF5E9C}"/>
              </a:ext>
            </a:extLst>
          </p:cNvPr>
          <p:cNvPicPr>
            <a:picLocks noChangeAspect="1"/>
          </p:cNvPicPr>
          <p:nvPr/>
        </p:nvPicPr>
        <p:blipFill>
          <a:blip r:embed="rId2"/>
          <a:stretch>
            <a:fillRect/>
          </a:stretch>
        </p:blipFill>
        <p:spPr>
          <a:xfrm>
            <a:off x="2379657" y="1009628"/>
            <a:ext cx="6944648" cy="5213433"/>
          </a:xfrm>
          <a:prstGeom prst="rect">
            <a:avLst/>
          </a:prstGeom>
        </p:spPr>
      </p:pic>
    </p:spTree>
    <p:extLst>
      <p:ext uri="{BB962C8B-B14F-4D97-AF65-F5344CB8AC3E}">
        <p14:creationId xmlns:p14="http://schemas.microsoft.com/office/powerpoint/2010/main" val="1025350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开发板介绍</a:t>
            </a:r>
          </a:p>
        </p:txBody>
      </p:sp>
      <p:pic>
        <p:nvPicPr>
          <p:cNvPr id="5" name="图片 4">
            <a:extLst>
              <a:ext uri="{FF2B5EF4-FFF2-40B4-BE49-F238E27FC236}">
                <a16:creationId xmlns:a16="http://schemas.microsoft.com/office/drawing/2014/main" id="{0DCEC60F-FDB0-4965-A351-B08E2E85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extLst>
      <p:ext uri="{BB962C8B-B14F-4D97-AF65-F5344CB8AC3E}">
        <p14:creationId xmlns:p14="http://schemas.microsoft.com/office/powerpoint/2010/main" val="2838448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开发板原理图</a:t>
            </a:r>
          </a:p>
        </p:txBody>
      </p:sp>
      <p:pic>
        <p:nvPicPr>
          <p:cNvPr id="2" name="图片 1">
            <a:extLst>
              <a:ext uri="{FF2B5EF4-FFF2-40B4-BE49-F238E27FC236}">
                <a16:creationId xmlns:a16="http://schemas.microsoft.com/office/drawing/2014/main" id="{F2B22ED3-7A31-4A07-850C-9DDB1D9D319C}"/>
              </a:ext>
            </a:extLst>
          </p:cNvPr>
          <p:cNvPicPr>
            <a:picLocks noChangeAspect="1"/>
          </p:cNvPicPr>
          <p:nvPr/>
        </p:nvPicPr>
        <p:blipFill>
          <a:blip r:embed="rId2"/>
          <a:stretch>
            <a:fillRect/>
          </a:stretch>
        </p:blipFill>
        <p:spPr>
          <a:xfrm>
            <a:off x="2072190" y="1301404"/>
            <a:ext cx="8047619" cy="4847619"/>
          </a:xfrm>
          <a:prstGeom prst="rect">
            <a:avLst/>
          </a:prstGeom>
        </p:spPr>
      </p:pic>
    </p:spTree>
    <p:extLst>
      <p:ext uri="{BB962C8B-B14F-4D97-AF65-F5344CB8AC3E}">
        <p14:creationId xmlns:p14="http://schemas.microsoft.com/office/powerpoint/2010/main" val="174664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LED</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中文名：发光二极管</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外文名：</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Light Emitting Diode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简称：</a:t>
            </a:r>
            <a:r>
              <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LED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用途：照明、广告灯、指引灯、屏幕</a:t>
            </a:r>
            <a:endParaRPr kumimoji="0" lang="en-US" altLang="zh-CN" sz="2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pic>
        <p:nvPicPr>
          <p:cNvPr id="7" name="图片 6">
            <a:extLst>
              <a:ext uri="{FF2B5EF4-FFF2-40B4-BE49-F238E27FC236}">
                <a16:creationId xmlns:a16="http://schemas.microsoft.com/office/drawing/2014/main" id="{6BA2E472-F0EE-4D26-95A6-B35A567C64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7817" y="3429000"/>
            <a:ext cx="4421743" cy="2847603"/>
          </a:xfrm>
          <a:prstGeom prst="rect">
            <a:avLst/>
          </a:prstGeom>
        </p:spPr>
      </p:pic>
      <p:pic>
        <p:nvPicPr>
          <p:cNvPr id="8" name="图片 7">
            <a:extLst>
              <a:ext uri="{FF2B5EF4-FFF2-40B4-BE49-F238E27FC236}">
                <a16:creationId xmlns:a16="http://schemas.microsoft.com/office/drawing/2014/main" id="{A7D1C1C2-D437-4335-A949-D832BA8AD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44910" y="3429000"/>
            <a:ext cx="2847603" cy="2847603"/>
          </a:xfrm>
          <a:prstGeom prst="rect">
            <a:avLst/>
          </a:prstGeom>
        </p:spPr>
      </p:pic>
      <p:pic>
        <p:nvPicPr>
          <p:cNvPr id="9" name="图片 8">
            <a:extLst>
              <a:ext uri="{FF2B5EF4-FFF2-40B4-BE49-F238E27FC236}">
                <a16:creationId xmlns:a16="http://schemas.microsoft.com/office/drawing/2014/main" id="{8D5F47AE-E49B-451B-B511-E71A032BB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864" y="3429000"/>
            <a:ext cx="3516172" cy="2847604"/>
          </a:xfrm>
          <a:prstGeom prst="rect">
            <a:avLst/>
          </a:prstGeom>
        </p:spPr>
      </p:pic>
    </p:spTree>
    <p:extLst>
      <p:ext uri="{BB962C8B-B14F-4D97-AF65-F5344CB8AC3E}">
        <p14:creationId xmlns:p14="http://schemas.microsoft.com/office/powerpoint/2010/main" val="48427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进制转换</a:t>
            </a:r>
          </a:p>
        </p:txBody>
      </p:sp>
      <p:graphicFrame>
        <p:nvGraphicFramePr>
          <p:cNvPr id="5" name="表格 4">
            <a:extLst>
              <a:ext uri="{FF2B5EF4-FFF2-40B4-BE49-F238E27FC236}">
                <a16:creationId xmlns:a16="http://schemas.microsoft.com/office/drawing/2014/main" id="{E8DC60AC-806A-4BEE-B58F-D6936CB035E6}"/>
              </a:ext>
            </a:extLst>
          </p:cNvPr>
          <p:cNvGraphicFramePr>
            <a:graphicFrameLocks noGrp="1"/>
          </p:cNvGraphicFramePr>
          <p:nvPr/>
        </p:nvGraphicFramePr>
        <p:xfrm>
          <a:off x="1445295" y="1581872"/>
          <a:ext cx="9301410" cy="4120551"/>
        </p:xfrm>
        <a:graphic>
          <a:graphicData uri="http://schemas.openxmlformats.org/drawingml/2006/table">
            <a:tbl>
              <a:tblPr firstRow="1" bandRow="1">
                <a:tableStyleId>{93296810-A885-4BE3-A3E7-6D5BEEA58F35}</a:tableStyleId>
              </a:tblPr>
              <a:tblGrid>
                <a:gridCol w="1550235">
                  <a:extLst>
                    <a:ext uri="{9D8B030D-6E8A-4147-A177-3AD203B41FA5}">
                      <a16:colId xmlns:a16="http://schemas.microsoft.com/office/drawing/2014/main" val="1854981511"/>
                    </a:ext>
                  </a:extLst>
                </a:gridCol>
                <a:gridCol w="1550235">
                  <a:extLst>
                    <a:ext uri="{9D8B030D-6E8A-4147-A177-3AD203B41FA5}">
                      <a16:colId xmlns:a16="http://schemas.microsoft.com/office/drawing/2014/main" val="306095762"/>
                    </a:ext>
                  </a:extLst>
                </a:gridCol>
                <a:gridCol w="1550235">
                  <a:extLst>
                    <a:ext uri="{9D8B030D-6E8A-4147-A177-3AD203B41FA5}">
                      <a16:colId xmlns:a16="http://schemas.microsoft.com/office/drawing/2014/main" val="351256327"/>
                    </a:ext>
                  </a:extLst>
                </a:gridCol>
                <a:gridCol w="1550235">
                  <a:extLst>
                    <a:ext uri="{9D8B030D-6E8A-4147-A177-3AD203B41FA5}">
                      <a16:colId xmlns:a16="http://schemas.microsoft.com/office/drawing/2014/main" val="3621390344"/>
                    </a:ext>
                  </a:extLst>
                </a:gridCol>
                <a:gridCol w="1550235">
                  <a:extLst>
                    <a:ext uri="{9D8B030D-6E8A-4147-A177-3AD203B41FA5}">
                      <a16:colId xmlns:a16="http://schemas.microsoft.com/office/drawing/2014/main" val="4025546351"/>
                    </a:ext>
                  </a:extLst>
                </a:gridCol>
                <a:gridCol w="1550235">
                  <a:extLst>
                    <a:ext uri="{9D8B030D-6E8A-4147-A177-3AD203B41FA5}">
                      <a16:colId xmlns:a16="http://schemas.microsoft.com/office/drawing/2014/main" val="2470831388"/>
                    </a:ext>
                  </a:extLst>
                </a:gridCol>
              </a:tblGrid>
              <a:tr h="457839">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tc>
                  <a:txBody>
                    <a:bodyPr/>
                    <a:lstStyle/>
                    <a:p>
                      <a:pPr algn="ctr"/>
                      <a:r>
                        <a:rPr lang="zh-CN" altLang="en-US" sz="2000"/>
                        <a:t>十进制</a:t>
                      </a:r>
                    </a:p>
                  </a:txBody>
                  <a:tcPr/>
                </a:tc>
                <a:tc>
                  <a:txBody>
                    <a:bodyPr/>
                    <a:lstStyle/>
                    <a:p>
                      <a:pPr algn="ctr"/>
                      <a:r>
                        <a:rPr lang="zh-CN" altLang="en-US" sz="2000"/>
                        <a:t>二进制</a:t>
                      </a:r>
                    </a:p>
                  </a:txBody>
                  <a:tcPr/>
                </a:tc>
                <a:tc>
                  <a:txBody>
                    <a:bodyPr/>
                    <a:lstStyle/>
                    <a:p>
                      <a:pPr algn="ctr"/>
                      <a:r>
                        <a:rPr lang="zh-CN" altLang="en-US" sz="2000"/>
                        <a:t>十六进制</a:t>
                      </a:r>
                    </a:p>
                  </a:txBody>
                  <a:tcPr/>
                </a:tc>
                <a:extLst>
                  <a:ext uri="{0D108BD9-81ED-4DB2-BD59-A6C34878D82A}">
                    <a16:rowId xmlns:a16="http://schemas.microsoft.com/office/drawing/2014/main" val="3251238538"/>
                  </a:ext>
                </a:extLst>
              </a:tr>
              <a:tr h="457839">
                <a:tc>
                  <a:txBody>
                    <a:bodyPr/>
                    <a:lstStyle/>
                    <a:p>
                      <a:pPr algn="ctr"/>
                      <a:r>
                        <a:rPr lang="en-US" altLang="zh-CN" sz="2000"/>
                        <a:t>0</a:t>
                      </a:r>
                    </a:p>
                  </a:txBody>
                  <a:tcPr/>
                </a:tc>
                <a:tc>
                  <a:txBody>
                    <a:bodyPr/>
                    <a:lstStyle/>
                    <a:p>
                      <a:pPr algn="ctr"/>
                      <a:r>
                        <a:rPr lang="en-US" altLang="zh-CN" sz="2000"/>
                        <a:t>0000</a:t>
                      </a:r>
                      <a:endParaRPr lang="zh-CN" altLang="en-US" sz="2000"/>
                    </a:p>
                  </a:txBody>
                  <a:tcPr/>
                </a:tc>
                <a:tc>
                  <a:txBody>
                    <a:bodyPr/>
                    <a:lstStyle/>
                    <a:p>
                      <a:pPr algn="ctr"/>
                      <a:r>
                        <a:rPr lang="en-US" altLang="zh-CN" sz="2000"/>
                        <a:t>0</a:t>
                      </a:r>
                      <a:endParaRPr lang="zh-CN" altLang="en-US" sz="2000"/>
                    </a:p>
                  </a:txBody>
                  <a:tcPr/>
                </a:tc>
                <a:tc>
                  <a:txBody>
                    <a:bodyPr/>
                    <a:lstStyle/>
                    <a:p>
                      <a:pPr algn="ctr"/>
                      <a:r>
                        <a:rPr lang="en-US" altLang="zh-CN" sz="2000"/>
                        <a:t>8</a:t>
                      </a:r>
                      <a:endParaRPr lang="zh-CN" altLang="en-US" sz="2000"/>
                    </a:p>
                  </a:txBody>
                  <a:tcPr/>
                </a:tc>
                <a:tc>
                  <a:txBody>
                    <a:bodyPr/>
                    <a:lstStyle/>
                    <a:p>
                      <a:pPr algn="ctr"/>
                      <a:r>
                        <a:rPr lang="en-US" altLang="zh-CN" sz="2000"/>
                        <a:t>1000</a:t>
                      </a:r>
                      <a:endParaRPr lang="zh-CN" altLang="en-US" sz="2000"/>
                    </a:p>
                  </a:txBody>
                  <a:tcPr/>
                </a:tc>
                <a:tc>
                  <a:txBody>
                    <a:bodyPr/>
                    <a:lstStyle/>
                    <a:p>
                      <a:pPr algn="ctr"/>
                      <a:r>
                        <a:rPr lang="en-US" altLang="zh-CN" sz="2000"/>
                        <a:t>8</a:t>
                      </a:r>
                      <a:endParaRPr lang="zh-CN" altLang="en-US" sz="2000"/>
                    </a:p>
                  </a:txBody>
                  <a:tcPr/>
                </a:tc>
                <a:extLst>
                  <a:ext uri="{0D108BD9-81ED-4DB2-BD59-A6C34878D82A}">
                    <a16:rowId xmlns:a16="http://schemas.microsoft.com/office/drawing/2014/main" val="3599717392"/>
                  </a:ext>
                </a:extLst>
              </a:tr>
              <a:tr h="457839">
                <a:tc>
                  <a:txBody>
                    <a:bodyPr/>
                    <a:lstStyle/>
                    <a:p>
                      <a:pPr algn="ctr"/>
                      <a:r>
                        <a:rPr lang="en-US" altLang="zh-CN" sz="2000"/>
                        <a:t>1</a:t>
                      </a:r>
                      <a:endParaRPr lang="zh-CN" altLang="en-US" sz="2000"/>
                    </a:p>
                  </a:txBody>
                  <a:tcPr/>
                </a:tc>
                <a:tc>
                  <a:txBody>
                    <a:bodyPr/>
                    <a:lstStyle/>
                    <a:p>
                      <a:pPr algn="ctr"/>
                      <a:r>
                        <a:rPr lang="en-US" altLang="zh-CN" sz="2000"/>
                        <a:t>0001</a:t>
                      </a:r>
                      <a:endParaRPr lang="zh-CN" altLang="en-US" sz="2000"/>
                    </a:p>
                  </a:txBody>
                  <a:tcPr/>
                </a:tc>
                <a:tc>
                  <a:txBody>
                    <a:bodyPr/>
                    <a:lstStyle/>
                    <a:p>
                      <a:pPr algn="ctr"/>
                      <a:r>
                        <a:rPr lang="en-US" altLang="zh-CN" sz="2000"/>
                        <a:t>1</a:t>
                      </a:r>
                      <a:endParaRPr lang="zh-CN" altLang="en-US" sz="2000"/>
                    </a:p>
                  </a:txBody>
                  <a:tcPr/>
                </a:tc>
                <a:tc>
                  <a:txBody>
                    <a:bodyPr/>
                    <a:lstStyle/>
                    <a:p>
                      <a:pPr algn="ctr"/>
                      <a:r>
                        <a:rPr lang="en-US" altLang="zh-CN" sz="2000"/>
                        <a:t>9</a:t>
                      </a:r>
                      <a:endParaRPr lang="zh-CN" altLang="en-US" sz="2000"/>
                    </a:p>
                  </a:txBody>
                  <a:tcPr/>
                </a:tc>
                <a:tc>
                  <a:txBody>
                    <a:bodyPr/>
                    <a:lstStyle/>
                    <a:p>
                      <a:pPr algn="ctr"/>
                      <a:r>
                        <a:rPr lang="en-US" altLang="zh-CN" sz="2000"/>
                        <a:t>1001</a:t>
                      </a:r>
                      <a:endParaRPr lang="zh-CN" altLang="en-US" sz="2000"/>
                    </a:p>
                  </a:txBody>
                  <a:tcPr/>
                </a:tc>
                <a:tc>
                  <a:txBody>
                    <a:bodyPr/>
                    <a:lstStyle/>
                    <a:p>
                      <a:pPr algn="ctr"/>
                      <a:r>
                        <a:rPr lang="en-US" altLang="zh-CN" sz="2000"/>
                        <a:t>9</a:t>
                      </a:r>
                      <a:endParaRPr lang="zh-CN" altLang="en-US" sz="2000"/>
                    </a:p>
                  </a:txBody>
                  <a:tcPr/>
                </a:tc>
                <a:extLst>
                  <a:ext uri="{0D108BD9-81ED-4DB2-BD59-A6C34878D82A}">
                    <a16:rowId xmlns:a16="http://schemas.microsoft.com/office/drawing/2014/main" val="855097707"/>
                  </a:ext>
                </a:extLst>
              </a:tr>
              <a:tr h="457839">
                <a:tc>
                  <a:txBody>
                    <a:bodyPr/>
                    <a:lstStyle/>
                    <a:p>
                      <a:pPr algn="ctr"/>
                      <a:r>
                        <a:rPr lang="en-US" altLang="zh-CN" sz="2000"/>
                        <a:t>2</a:t>
                      </a:r>
                      <a:endParaRPr lang="zh-CN" altLang="en-US" sz="2000"/>
                    </a:p>
                  </a:txBody>
                  <a:tcPr/>
                </a:tc>
                <a:tc>
                  <a:txBody>
                    <a:bodyPr/>
                    <a:lstStyle/>
                    <a:p>
                      <a:pPr algn="ctr"/>
                      <a:r>
                        <a:rPr lang="en-US" altLang="zh-CN" sz="2000"/>
                        <a:t>0010</a:t>
                      </a:r>
                      <a:endParaRPr lang="zh-CN" altLang="en-US" sz="2000"/>
                    </a:p>
                  </a:txBody>
                  <a:tcPr/>
                </a:tc>
                <a:tc>
                  <a:txBody>
                    <a:bodyPr/>
                    <a:lstStyle/>
                    <a:p>
                      <a:pPr algn="ctr"/>
                      <a:r>
                        <a:rPr lang="en-US" altLang="zh-CN" sz="2000"/>
                        <a:t>2</a:t>
                      </a:r>
                      <a:endParaRPr lang="zh-CN" altLang="en-US" sz="2000"/>
                    </a:p>
                  </a:txBody>
                  <a:tcPr/>
                </a:tc>
                <a:tc>
                  <a:txBody>
                    <a:bodyPr/>
                    <a:lstStyle/>
                    <a:p>
                      <a:pPr algn="ctr"/>
                      <a:r>
                        <a:rPr lang="en-US" altLang="zh-CN" sz="2000"/>
                        <a:t>10</a:t>
                      </a:r>
                      <a:endParaRPr lang="zh-CN" altLang="en-US" sz="2000"/>
                    </a:p>
                  </a:txBody>
                  <a:tcPr/>
                </a:tc>
                <a:tc>
                  <a:txBody>
                    <a:bodyPr/>
                    <a:lstStyle/>
                    <a:p>
                      <a:pPr algn="ctr"/>
                      <a:r>
                        <a:rPr lang="en-US" altLang="zh-CN" sz="2000"/>
                        <a:t>1010</a:t>
                      </a:r>
                      <a:endParaRPr lang="zh-CN" altLang="en-US" sz="2000"/>
                    </a:p>
                  </a:txBody>
                  <a:tcPr/>
                </a:tc>
                <a:tc>
                  <a:txBody>
                    <a:bodyPr/>
                    <a:lstStyle/>
                    <a:p>
                      <a:pPr algn="ctr"/>
                      <a:r>
                        <a:rPr lang="en-US" altLang="zh-CN" sz="2000"/>
                        <a:t>A</a:t>
                      </a:r>
                      <a:endParaRPr lang="zh-CN" altLang="en-US" sz="2000"/>
                    </a:p>
                  </a:txBody>
                  <a:tcPr/>
                </a:tc>
                <a:extLst>
                  <a:ext uri="{0D108BD9-81ED-4DB2-BD59-A6C34878D82A}">
                    <a16:rowId xmlns:a16="http://schemas.microsoft.com/office/drawing/2014/main" val="3376896662"/>
                  </a:ext>
                </a:extLst>
              </a:tr>
              <a:tr h="457839">
                <a:tc>
                  <a:txBody>
                    <a:bodyPr/>
                    <a:lstStyle/>
                    <a:p>
                      <a:pPr algn="ctr"/>
                      <a:r>
                        <a:rPr lang="en-US" altLang="zh-CN" sz="2000"/>
                        <a:t>3</a:t>
                      </a:r>
                      <a:endParaRPr lang="zh-CN" altLang="en-US" sz="2000"/>
                    </a:p>
                  </a:txBody>
                  <a:tcPr/>
                </a:tc>
                <a:tc>
                  <a:txBody>
                    <a:bodyPr/>
                    <a:lstStyle/>
                    <a:p>
                      <a:pPr algn="ctr"/>
                      <a:r>
                        <a:rPr lang="en-US" altLang="zh-CN" sz="2000"/>
                        <a:t>0011</a:t>
                      </a:r>
                      <a:endParaRPr lang="zh-CN" altLang="en-US" sz="2000"/>
                    </a:p>
                  </a:txBody>
                  <a:tcPr/>
                </a:tc>
                <a:tc>
                  <a:txBody>
                    <a:bodyPr/>
                    <a:lstStyle/>
                    <a:p>
                      <a:pPr algn="ctr"/>
                      <a:r>
                        <a:rPr lang="en-US" altLang="zh-CN" sz="2000"/>
                        <a:t>3</a:t>
                      </a:r>
                      <a:endParaRPr lang="zh-CN" altLang="en-US" sz="2000"/>
                    </a:p>
                  </a:txBody>
                  <a:tcPr/>
                </a:tc>
                <a:tc>
                  <a:txBody>
                    <a:bodyPr/>
                    <a:lstStyle/>
                    <a:p>
                      <a:pPr algn="ctr"/>
                      <a:r>
                        <a:rPr lang="en-US" altLang="zh-CN" sz="2000"/>
                        <a:t>11</a:t>
                      </a:r>
                      <a:endParaRPr lang="zh-CN" altLang="en-US" sz="2000"/>
                    </a:p>
                  </a:txBody>
                  <a:tcPr/>
                </a:tc>
                <a:tc>
                  <a:txBody>
                    <a:bodyPr/>
                    <a:lstStyle/>
                    <a:p>
                      <a:pPr algn="ctr"/>
                      <a:r>
                        <a:rPr lang="en-US" altLang="zh-CN" sz="2000"/>
                        <a:t>1011</a:t>
                      </a:r>
                      <a:endParaRPr lang="zh-CN" altLang="en-US" sz="2000"/>
                    </a:p>
                  </a:txBody>
                  <a:tcPr/>
                </a:tc>
                <a:tc>
                  <a:txBody>
                    <a:bodyPr/>
                    <a:lstStyle/>
                    <a:p>
                      <a:pPr algn="ctr"/>
                      <a:r>
                        <a:rPr lang="en-US" altLang="zh-CN" sz="2000"/>
                        <a:t>B</a:t>
                      </a:r>
                      <a:endParaRPr lang="zh-CN" altLang="en-US" sz="2000"/>
                    </a:p>
                  </a:txBody>
                  <a:tcPr/>
                </a:tc>
                <a:extLst>
                  <a:ext uri="{0D108BD9-81ED-4DB2-BD59-A6C34878D82A}">
                    <a16:rowId xmlns:a16="http://schemas.microsoft.com/office/drawing/2014/main" val="700283397"/>
                  </a:ext>
                </a:extLst>
              </a:tr>
              <a:tr h="457839">
                <a:tc>
                  <a:txBody>
                    <a:bodyPr/>
                    <a:lstStyle/>
                    <a:p>
                      <a:pPr algn="ctr"/>
                      <a:r>
                        <a:rPr lang="en-US" altLang="zh-CN" sz="2000"/>
                        <a:t>4</a:t>
                      </a:r>
                      <a:endParaRPr lang="zh-CN" altLang="en-US" sz="2000"/>
                    </a:p>
                  </a:txBody>
                  <a:tcPr/>
                </a:tc>
                <a:tc>
                  <a:txBody>
                    <a:bodyPr/>
                    <a:lstStyle/>
                    <a:p>
                      <a:pPr algn="ctr"/>
                      <a:r>
                        <a:rPr lang="en-US" altLang="zh-CN" sz="2000"/>
                        <a:t>0100</a:t>
                      </a:r>
                      <a:endParaRPr lang="zh-CN" altLang="en-US" sz="2000"/>
                    </a:p>
                  </a:txBody>
                  <a:tcPr/>
                </a:tc>
                <a:tc>
                  <a:txBody>
                    <a:bodyPr/>
                    <a:lstStyle/>
                    <a:p>
                      <a:pPr algn="ctr"/>
                      <a:r>
                        <a:rPr lang="en-US" altLang="zh-CN" sz="2000"/>
                        <a:t>4</a:t>
                      </a:r>
                      <a:endParaRPr lang="zh-CN" altLang="en-US" sz="2000"/>
                    </a:p>
                  </a:txBody>
                  <a:tcPr/>
                </a:tc>
                <a:tc>
                  <a:txBody>
                    <a:bodyPr/>
                    <a:lstStyle/>
                    <a:p>
                      <a:pPr algn="ctr"/>
                      <a:r>
                        <a:rPr lang="en-US" altLang="zh-CN" sz="2000"/>
                        <a:t>12</a:t>
                      </a:r>
                      <a:endParaRPr lang="zh-CN" altLang="en-US" sz="2000"/>
                    </a:p>
                  </a:txBody>
                  <a:tcPr/>
                </a:tc>
                <a:tc>
                  <a:txBody>
                    <a:bodyPr/>
                    <a:lstStyle/>
                    <a:p>
                      <a:pPr algn="ctr"/>
                      <a:r>
                        <a:rPr lang="en-US" altLang="zh-CN" sz="2000"/>
                        <a:t>1100</a:t>
                      </a:r>
                      <a:endParaRPr lang="zh-CN" altLang="en-US" sz="2000"/>
                    </a:p>
                  </a:txBody>
                  <a:tcPr/>
                </a:tc>
                <a:tc>
                  <a:txBody>
                    <a:bodyPr/>
                    <a:lstStyle/>
                    <a:p>
                      <a:pPr algn="ctr"/>
                      <a:r>
                        <a:rPr lang="en-US" altLang="zh-CN" sz="2000"/>
                        <a:t>C</a:t>
                      </a:r>
                      <a:endParaRPr lang="zh-CN" altLang="en-US" sz="2000"/>
                    </a:p>
                  </a:txBody>
                  <a:tcPr/>
                </a:tc>
                <a:extLst>
                  <a:ext uri="{0D108BD9-81ED-4DB2-BD59-A6C34878D82A}">
                    <a16:rowId xmlns:a16="http://schemas.microsoft.com/office/drawing/2014/main" val="116531571"/>
                  </a:ext>
                </a:extLst>
              </a:tr>
              <a:tr h="457839">
                <a:tc>
                  <a:txBody>
                    <a:bodyPr/>
                    <a:lstStyle/>
                    <a:p>
                      <a:pPr algn="ctr"/>
                      <a:r>
                        <a:rPr lang="en-US" altLang="zh-CN" sz="2000"/>
                        <a:t>5</a:t>
                      </a:r>
                      <a:endParaRPr lang="zh-CN" altLang="en-US" sz="2000"/>
                    </a:p>
                  </a:txBody>
                  <a:tcPr/>
                </a:tc>
                <a:tc>
                  <a:txBody>
                    <a:bodyPr/>
                    <a:lstStyle/>
                    <a:p>
                      <a:pPr algn="ctr"/>
                      <a:r>
                        <a:rPr lang="en-US" altLang="zh-CN" sz="2000"/>
                        <a:t>0101</a:t>
                      </a:r>
                      <a:endParaRPr lang="zh-CN" altLang="en-US" sz="2000"/>
                    </a:p>
                  </a:txBody>
                  <a:tcPr/>
                </a:tc>
                <a:tc>
                  <a:txBody>
                    <a:bodyPr/>
                    <a:lstStyle/>
                    <a:p>
                      <a:pPr algn="ctr"/>
                      <a:r>
                        <a:rPr lang="en-US" altLang="zh-CN" sz="2000"/>
                        <a:t>5</a:t>
                      </a:r>
                      <a:endParaRPr lang="zh-CN" altLang="en-US" sz="2000"/>
                    </a:p>
                  </a:txBody>
                  <a:tcPr/>
                </a:tc>
                <a:tc>
                  <a:txBody>
                    <a:bodyPr/>
                    <a:lstStyle/>
                    <a:p>
                      <a:pPr algn="ctr"/>
                      <a:r>
                        <a:rPr lang="en-US" altLang="zh-CN" sz="2000"/>
                        <a:t>13</a:t>
                      </a:r>
                      <a:endParaRPr lang="zh-CN" altLang="en-US" sz="2000"/>
                    </a:p>
                  </a:txBody>
                  <a:tcPr/>
                </a:tc>
                <a:tc>
                  <a:txBody>
                    <a:bodyPr/>
                    <a:lstStyle/>
                    <a:p>
                      <a:pPr algn="ctr"/>
                      <a:r>
                        <a:rPr lang="en-US" altLang="zh-CN" sz="2000"/>
                        <a:t>1101</a:t>
                      </a:r>
                      <a:endParaRPr lang="zh-CN" altLang="en-US" sz="2000"/>
                    </a:p>
                  </a:txBody>
                  <a:tcPr/>
                </a:tc>
                <a:tc>
                  <a:txBody>
                    <a:bodyPr/>
                    <a:lstStyle/>
                    <a:p>
                      <a:pPr algn="ctr"/>
                      <a:r>
                        <a:rPr lang="en-US" altLang="zh-CN" sz="2000"/>
                        <a:t>D</a:t>
                      </a:r>
                      <a:endParaRPr lang="zh-CN" altLang="en-US" sz="2000"/>
                    </a:p>
                  </a:txBody>
                  <a:tcPr/>
                </a:tc>
                <a:extLst>
                  <a:ext uri="{0D108BD9-81ED-4DB2-BD59-A6C34878D82A}">
                    <a16:rowId xmlns:a16="http://schemas.microsoft.com/office/drawing/2014/main" val="1817324315"/>
                  </a:ext>
                </a:extLst>
              </a:tr>
              <a:tr h="457839">
                <a:tc>
                  <a:txBody>
                    <a:bodyPr/>
                    <a:lstStyle/>
                    <a:p>
                      <a:pPr algn="ctr"/>
                      <a:r>
                        <a:rPr lang="en-US" altLang="zh-CN" sz="2000"/>
                        <a:t>6</a:t>
                      </a:r>
                      <a:endParaRPr lang="zh-CN" altLang="en-US" sz="2000"/>
                    </a:p>
                  </a:txBody>
                  <a:tcPr/>
                </a:tc>
                <a:tc>
                  <a:txBody>
                    <a:bodyPr/>
                    <a:lstStyle/>
                    <a:p>
                      <a:pPr algn="ctr"/>
                      <a:r>
                        <a:rPr lang="en-US" altLang="zh-CN" sz="2000"/>
                        <a:t>0110</a:t>
                      </a:r>
                      <a:endParaRPr lang="zh-CN" altLang="en-US" sz="2000"/>
                    </a:p>
                  </a:txBody>
                  <a:tcPr/>
                </a:tc>
                <a:tc>
                  <a:txBody>
                    <a:bodyPr/>
                    <a:lstStyle/>
                    <a:p>
                      <a:pPr algn="ctr"/>
                      <a:r>
                        <a:rPr lang="en-US" altLang="zh-CN" sz="2000"/>
                        <a:t>6</a:t>
                      </a:r>
                      <a:endParaRPr lang="zh-CN" altLang="en-US" sz="2000"/>
                    </a:p>
                  </a:txBody>
                  <a:tcPr/>
                </a:tc>
                <a:tc>
                  <a:txBody>
                    <a:bodyPr/>
                    <a:lstStyle/>
                    <a:p>
                      <a:pPr algn="ctr"/>
                      <a:r>
                        <a:rPr lang="en-US" altLang="zh-CN" sz="2000"/>
                        <a:t>14</a:t>
                      </a:r>
                      <a:endParaRPr lang="zh-CN" altLang="en-US" sz="2000"/>
                    </a:p>
                  </a:txBody>
                  <a:tcPr/>
                </a:tc>
                <a:tc>
                  <a:txBody>
                    <a:bodyPr/>
                    <a:lstStyle/>
                    <a:p>
                      <a:pPr algn="ctr"/>
                      <a:r>
                        <a:rPr lang="en-US" altLang="zh-CN" sz="2000"/>
                        <a:t>1110</a:t>
                      </a:r>
                      <a:endParaRPr lang="zh-CN" altLang="en-US" sz="2000"/>
                    </a:p>
                  </a:txBody>
                  <a:tcPr/>
                </a:tc>
                <a:tc>
                  <a:txBody>
                    <a:bodyPr/>
                    <a:lstStyle/>
                    <a:p>
                      <a:pPr algn="ctr"/>
                      <a:r>
                        <a:rPr lang="en-US" altLang="zh-CN" sz="2000"/>
                        <a:t>E</a:t>
                      </a:r>
                      <a:endParaRPr lang="zh-CN" altLang="en-US" sz="2000"/>
                    </a:p>
                  </a:txBody>
                  <a:tcPr/>
                </a:tc>
                <a:extLst>
                  <a:ext uri="{0D108BD9-81ED-4DB2-BD59-A6C34878D82A}">
                    <a16:rowId xmlns:a16="http://schemas.microsoft.com/office/drawing/2014/main" val="3541522217"/>
                  </a:ext>
                </a:extLst>
              </a:tr>
              <a:tr h="457839">
                <a:tc>
                  <a:txBody>
                    <a:bodyPr/>
                    <a:lstStyle/>
                    <a:p>
                      <a:pPr algn="ctr"/>
                      <a:r>
                        <a:rPr lang="en-US" altLang="zh-CN" sz="2000"/>
                        <a:t>7</a:t>
                      </a:r>
                      <a:endParaRPr lang="zh-CN" altLang="en-US" sz="2000"/>
                    </a:p>
                  </a:txBody>
                  <a:tcPr/>
                </a:tc>
                <a:tc>
                  <a:txBody>
                    <a:bodyPr/>
                    <a:lstStyle/>
                    <a:p>
                      <a:pPr algn="ctr"/>
                      <a:r>
                        <a:rPr lang="en-US" altLang="zh-CN" sz="2000"/>
                        <a:t>0111</a:t>
                      </a:r>
                      <a:endParaRPr lang="zh-CN" altLang="en-US" sz="2000"/>
                    </a:p>
                  </a:txBody>
                  <a:tcPr/>
                </a:tc>
                <a:tc>
                  <a:txBody>
                    <a:bodyPr/>
                    <a:lstStyle/>
                    <a:p>
                      <a:pPr algn="ctr"/>
                      <a:r>
                        <a:rPr lang="en-US" altLang="zh-CN" sz="2000"/>
                        <a:t>7</a:t>
                      </a:r>
                      <a:endParaRPr lang="zh-CN" altLang="en-US" sz="2000"/>
                    </a:p>
                  </a:txBody>
                  <a:tcPr/>
                </a:tc>
                <a:tc>
                  <a:txBody>
                    <a:bodyPr/>
                    <a:lstStyle/>
                    <a:p>
                      <a:pPr algn="ctr"/>
                      <a:r>
                        <a:rPr lang="en-US" altLang="zh-CN" sz="2000"/>
                        <a:t>15</a:t>
                      </a:r>
                      <a:endParaRPr lang="zh-CN" altLang="en-US" sz="2000"/>
                    </a:p>
                  </a:txBody>
                  <a:tcPr/>
                </a:tc>
                <a:tc>
                  <a:txBody>
                    <a:bodyPr/>
                    <a:lstStyle/>
                    <a:p>
                      <a:pPr algn="ctr"/>
                      <a:r>
                        <a:rPr lang="en-US" altLang="zh-CN" sz="2000"/>
                        <a:t>1111</a:t>
                      </a:r>
                      <a:endParaRPr lang="zh-CN" altLang="en-US" sz="2000"/>
                    </a:p>
                  </a:txBody>
                  <a:tcPr/>
                </a:tc>
                <a:tc>
                  <a:txBody>
                    <a:bodyPr/>
                    <a:lstStyle/>
                    <a:p>
                      <a:pPr algn="ctr"/>
                      <a:r>
                        <a:rPr lang="en-US" altLang="zh-CN" sz="2000"/>
                        <a:t>F</a:t>
                      </a:r>
                      <a:endParaRPr lang="zh-CN" altLang="en-US" sz="2000"/>
                    </a:p>
                  </a:txBody>
                  <a:tcPr/>
                </a:tc>
                <a:extLst>
                  <a:ext uri="{0D108BD9-81ED-4DB2-BD59-A6C34878D82A}">
                    <a16:rowId xmlns:a16="http://schemas.microsoft.com/office/drawing/2014/main" val="3816388031"/>
                  </a:ext>
                </a:extLst>
              </a:tr>
            </a:tbl>
          </a:graphicData>
        </a:graphic>
      </p:graphicFrame>
    </p:spTree>
    <p:extLst>
      <p:ext uri="{BB962C8B-B14F-4D97-AF65-F5344CB8AC3E}">
        <p14:creationId xmlns:p14="http://schemas.microsoft.com/office/powerpoint/2010/main" val="1355495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441000" y="5084746"/>
            <a:ext cx="3653307" cy="523220"/>
          </a:xfrm>
          <a:prstGeom prst="rect">
            <a:avLst/>
          </a:prstGeom>
          <a:noFill/>
        </p:spPr>
        <p:txBody>
          <a:bodyPr wrap="square" rtlCol="0">
            <a:spAutoFit/>
          </a:bodyPr>
          <a:lstStyle/>
          <a:p>
            <a:pPr algn="ctr"/>
            <a:r>
              <a:rPr lang="en-US" altLang="zh-CN" sz="2800"/>
              <a:t>51</a:t>
            </a:r>
            <a:r>
              <a:rPr lang="zh-CN" altLang="en-US" sz="2800"/>
              <a:t>单片机开发板</a:t>
            </a:r>
            <a:endParaRPr lang="en-US" altLang="zh-CN" sz="2800"/>
          </a:p>
        </p:txBody>
      </p:sp>
      <p:pic>
        <p:nvPicPr>
          <p:cNvPr id="7" name="图片 6">
            <a:extLst>
              <a:ext uri="{FF2B5EF4-FFF2-40B4-BE49-F238E27FC236}">
                <a16:creationId xmlns:a16="http://schemas.microsoft.com/office/drawing/2014/main" id="{18CCDC2D-0B62-4922-8E30-49B41783E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223" y="1511644"/>
            <a:ext cx="4574863" cy="3431147"/>
          </a:xfrm>
          <a:prstGeom prst="rect">
            <a:avLst/>
          </a:prstGeom>
        </p:spPr>
      </p:pic>
      <p:pic>
        <p:nvPicPr>
          <p:cNvPr id="9" name="图片 8">
            <a:extLst>
              <a:ext uri="{FF2B5EF4-FFF2-40B4-BE49-F238E27FC236}">
                <a16:creationId xmlns:a16="http://schemas.microsoft.com/office/drawing/2014/main" id="{921F654A-0CAA-461D-82E7-71EE5339272E}"/>
              </a:ext>
            </a:extLst>
          </p:cNvPr>
          <p:cNvPicPr>
            <a:picLocks noChangeAspect="1"/>
          </p:cNvPicPr>
          <p:nvPr/>
        </p:nvPicPr>
        <p:blipFill rotWithShape="1">
          <a:blip r:embed="rId3">
            <a:extLst>
              <a:ext uri="{28A0092B-C50C-407E-A947-70E740481C1C}">
                <a14:useLocalDpi xmlns:a14="http://schemas.microsoft.com/office/drawing/2010/main" val="0"/>
              </a:ext>
            </a:extLst>
          </a:blip>
          <a:srcRect l="30162" t="14962" r="30836" b="14243"/>
          <a:stretch/>
        </p:blipFill>
        <p:spPr>
          <a:xfrm>
            <a:off x="8770513" y="1633113"/>
            <a:ext cx="2704564" cy="3073235"/>
          </a:xfrm>
          <a:prstGeom prst="rect">
            <a:avLst/>
          </a:prstGeom>
        </p:spPr>
      </p:pic>
      <p:pic>
        <p:nvPicPr>
          <p:cNvPr id="11" name="图片 10">
            <a:extLst>
              <a:ext uri="{FF2B5EF4-FFF2-40B4-BE49-F238E27FC236}">
                <a16:creationId xmlns:a16="http://schemas.microsoft.com/office/drawing/2014/main" id="{FFB0A5F7-0ED8-430D-BD77-CBA885592953}"/>
              </a:ext>
            </a:extLst>
          </p:cNvPr>
          <p:cNvPicPr>
            <a:picLocks noChangeAspect="1"/>
          </p:cNvPicPr>
          <p:nvPr/>
        </p:nvPicPr>
        <p:blipFill rotWithShape="1">
          <a:blip r:embed="rId4">
            <a:extLst>
              <a:ext uri="{28A0092B-C50C-407E-A947-70E740481C1C}">
                <a14:useLocalDpi xmlns:a14="http://schemas.microsoft.com/office/drawing/2010/main" val="0"/>
              </a:ext>
            </a:extLst>
          </a:blip>
          <a:srcRect l="31803" t="22675" r="34124"/>
          <a:stretch/>
        </p:blipFill>
        <p:spPr>
          <a:xfrm>
            <a:off x="6220496" y="1633113"/>
            <a:ext cx="2550017" cy="3073235"/>
          </a:xfrm>
          <a:prstGeom prst="rect">
            <a:avLst/>
          </a:prstGeom>
        </p:spPr>
      </p:pic>
      <p:sp>
        <p:nvSpPr>
          <p:cNvPr id="12" name="文本框 11">
            <a:extLst>
              <a:ext uri="{FF2B5EF4-FFF2-40B4-BE49-F238E27FC236}">
                <a16:creationId xmlns:a16="http://schemas.microsoft.com/office/drawing/2014/main" id="{D0F085C3-BBE9-4D42-8D94-AB879F955333}"/>
              </a:ext>
            </a:extLst>
          </p:cNvPr>
          <p:cNvSpPr txBox="1"/>
          <p:nvPr/>
        </p:nvSpPr>
        <p:spPr>
          <a:xfrm>
            <a:off x="6811490" y="5084746"/>
            <a:ext cx="3653307" cy="523220"/>
          </a:xfrm>
          <a:prstGeom prst="rect">
            <a:avLst/>
          </a:prstGeom>
          <a:noFill/>
        </p:spPr>
        <p:txBody>
          <a:bodyPr wrap="square" rtlCol="0">
            <a:spAutoFit/>
          </a:bodyPr>
          <a:lstStyle/>
          <a:p>
            <a:pPr algn="ctr"/>
            <a:r>
              <a:rPr lang="en-US" altLang="zh-CN" sz="2800"/>
              <a:t>Windows</a:t>
            </a:r>
            <a:r>
              <a:rPr lang="zh-CN" altLang="en-US" sz="2800"/>
              <a:t>电脑</a:t>
            </a:r>
            <a:endParaRPr lang="en-US" altLang="zh-CN" sz="2800"/>
          </a:p>
        </p:txBody>
      </p:sp>
    </p:spTree>
    <p:extLst>
      <p:ext uri="{BB962C8B-B14F-4D97-AF65-F5344CB8AC3E}">
        <p14:creationId xmlns:p14="http://schemas.microsoft.com/office/powerpoint/2010/main" val="2195314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C51</a:t>
            </a:r>
            <a:r>
              <a:rPr kumimoji="0" lang="zh-CN" altLang="en-US" sz="32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rPr>
              <a:t>数据类型</a:t>
            </a:r>
          </a:p>
        </p:txBody>
      </p:sp>
      <p:pic>
        <p:nvPicPr>
          <p:cNvPr id="5" name="图片 4">
            <a:extLst>
              <a:ext uri="{FF2B5EF4-FFF2-40B4-BE49-F238E27FC236}">
                <a16:creationId xmlns:a16="http://schemas.microsoft.com/office/drawing/2014/main" id="{0F5FD9CA-2D96-4D4A-A80C-A9E70EB5E683}"/>
              </a:ext>
            </a:extLst>
          </p:cNvPr>
          <p:cNvPicPr>
            <a:picLocks noChangeAspect="1"/>
          </p:cNvPicPr>
          <p:nvPr/>
        </p:nvPicPr>
        <p:blipFill>
          <a:blip r:embed="rId2"/>
          <a:stretch>
            <a:fillRect/>
          </a:stretch>
        </p:blipFill>
        <p:spPr>
          <a:xfrm>
            <a:off x="1333164" y="1234478"/>
            <a:ext cx="9525671" cy="5279439"/>
          </a:xfrm>
          <a:prstGeom prst="rect">
            <a:avLst/>
          </a:prstGeom>
        </p:spPr>
      </p:pic>
    </p:spTree>
    <p:extLst>
      <p:ext uri="{BB962C8B-B14F-4D97-AF65-F5344CB8AC3E}">
        <p14:creationId xmlns:p14="http://schemas.microsoft.com/office/powerpoint/2010/main" val="2556354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轻触按键：相当于是一种电子开关，按下时开关接通，松开时开关断开，实现原理是通过轻触按键内部的金属弹片受力弹动来实现接通和断开</a:t>
            </a:r>
            <a:endParaRPr lang="en-US" altLang="zh-CN" sz="2800"/>
          </a:p>
        </p:txBody>
      </p:sp>
      <p:pic>
        <p:nvPicPr>
          <p:cNvPr id="2" name="图片 1">
            <a:extLst>
              <a:ext uri="{FF2B5EF4-FFF2-40B4-BE49-F238E27FC236}">
                <a16:creationId xmlns:a16="http://schemas.microsoft.com/office/drawing/2014/main" id="{9720502E-539F-4514-BAAF-6140E5902392}"/>
              </a:ext>
            </a:extLst>
          </p:cNvPr>
          <p:cNvPicPr>
            <a:picLocks noChangeAspect="1"/>
          </p:cNvPicPr>
          <p:nvPr/>
        </p:nvPicPr>
        <p:blipFill>
          <a:blip r:embed="rId2"/>
          <a:stretch>
            <a:fillRect/>
          </a:stretch>
        </p:blipFill>
        <p:spPr>
          <a:xfrm>
            <a:off x="481753" y="3218714"/>
            <a:ext cx="3022313" cy="2657980"/>
          </a:xfrm>
          <a:prstGeom prst="rect">
            <a:avLst/>
          </a:prstGeom>
        </p:spPr>
      </p:pic>
      <p:pic>
        <p:nvPicPr>
          <p:cNvPr id="8" name="图片 7">
            <a:extLst>
              <a:ext uri="{FF2B5EF4-FFF2-40B4-BE49-F238E27FC236}">
                <a16:creationId xmlns:a16="http://schemas.microsoft.com/office/drawing/2014/main" id="{E2D777E8-445D-4517-B992-32B02C8894C9}"/>
              </a:ext>
            </a:extLst>
          </p:cNvPr>
          <p:cNvPicPr>
            <a:picLocks noChangeAspect="1"/>
          </p:cNvPicPr>
          <p:nvPr/>
        </p:nvPicPr>
        <p:blipFill rotWithShape="1">
          <a:blip r:embed="rId3"/>
          <a:srcRect t="6917" b="13799"/>
          <a:stretch/>
        </p:blipFill>
        <p:spPr>
          <a:xfrm>
            <a:off x="8090641" y="3218714"/>
            <a:ext cx="3530395" cy="2657980"/>
          </a:xfrm>
          <a:prstGeom prst="rect">
            <a:avLst/>
          </a:prstGeom>
        </p:spPr>
      </p:pic>
      <p:pic>
        <p:nvPicPr>
          <p:cNvPr id="9" name="图片 8">
            <a:extLst>
              <a:ext uri="{FF2B5EF4-FFF2-40B4-BE49-F238E27FC236}">
                <a16:creationId xmlns:a16="http://schemas.microsoft.com/office/drawing/2014/main" id="{1135CC98-502E-458E-B323-42A4F1C2211B}"/>
              </a:ext>
            </a:extLst>
          </p:cNvPr>
          <p:cNvPicPr>
            <a:picLocks noChangeAspect="1"/>
          </p:cNvPicPr>
          <p:nvPr/>
        </p:nvPicPr>
        <p:blipFill>
          <a:blip r:embed="rId4"/>
          <a:stretch>
            <a:fillRect/>
          </a:stretch>
        </p:blipFill>
        <p:spPr>
          <a:xfrm>
            <a:off x="3753935" y="3218714"/>
            <a:ext cx="4086836" cy="2657980"/>
          </a:xfrm>
          <a:prstGeom prst="rect">
            <a:avLst/>
          </a:prstGeom>
        </p:spPr>
      </p:pic>
    </p:spTree>
    <p:extLst>
      <p:ext uri="{BB962C8B-B14F-4D97-AF65-F5344CB8AC3E}">
        <p14:creationId xmlns:p14="http://schemas.microsoft.com/office/powerpoint/2010/main" val="3339139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数据运算</a:t>
            </a:r>
          </a:p>
        </p:txBody>
      </p:sp>
      <p:graphicFrame>
        <p:nvGraphicFramePr>
          <p:cNvPr id="8" name="表格 7">
            <a:extLst>
              <a:ext uri="{FF2B5EF4-FFF2-40B4-BE49-F238E27FC236}">
                <a16:creationId xmlns:a16="http://schemas.microsoft.com/office/drawing/2014/main" id="{16BBA73C-8BDE-450F-B676-A4E3ADA3B403}"/>
              </a:ext>
            </a:extLst>
          </p:cNvPr>
          <p:cNvGraphicFramePr>
            <a:graphicFrameLocks noGrp="1"/>
          </p:cNvGraphicFramePr>
          <p:nvPr>
            <p:extLst>
              <p:ext uri="{D42A27DB-BD31-4B8C-83A1-F6EECF244321}">
                <p14:modId xmlns:p14="http://schemas.microsoft.com/office/powerpoint/2010/main" val="3073615601"/>
              </p:ext>
            </p:extLst>
          </p:nvPr>
        </p:nvGraphicFramePr>
        <p:xfrm>
          <a:off x="1400451" y="1052701"/>
          <a:ext cx="9391098" cy="5317607"/>
        </p:xfrm>
        <a:graphic>
          <a:graphicData uri="http://schemas.openxmlformats.org/drawingml/2006/table">
            <a:tbl>
              <a:tblPr firstRow="1" bandRow="1">
                <a:tableStyleId>{93296810-A885-4BE3-A3E7-6D5BEEA58F35}</a:tableStyleId>
              </a:tblPr>
              <a:tblGrid>
                <a:gridCol w="1565183">
                  <a:extLst>
                    <a:ext uri="{9D8B030D-6E8A-4147-A177-3AD203B41FA5}">
                      <a16:colId xmlns:a16="http://schemas.microsoft.com/office/drawing/2014/main" val="1507785441"/>
                    </a:ext>
                  </a:extLst>
                </a:gridCol>
                <a:gridCol w="1565183">
                  <a:extLst>
                    <a:ext uri="{9D8B030D-6E8A-4147-A177-3AD203B41FA5}">
                      <a16:colId xmlns:a16="http://schemas.microsoft.com/office/drawing/2014/main" val="942536710"/>
                    </a:ext>
                  </a:extLst>
                </a:gridCol>
                <a:gridCol w="1565183">
                  <a:extLst>
                    <a:ext uri="{9D8B030D-6E8A-4147-A177-3AD203B41FA5}">
                      <a16:colId xmlns:a16="http://schemas.microsoft.com/office/drawing/2014/main" val="2370170741"/>
                    </a:ext>
                  </a:extLst>
                </a:gridCol>
                <a:gridCol w="1565183">
                  <a:extLst>
                    <a:ext uri="{9D8B030D-6E8A-4147-A177-3AD203B41FA5}">
                      <a16:colId xmlns:a16="http://schemas.microsoft.com/office/drawing/2014/main" val="3796985587"/>
                    </a:ext>
                  </a:extLst>
                </a:gridCol>
                <a:gridCol w="1565183">
                  <a:extLst>
                    <a:ext uri="{9D8B030D-6E8A-4147-A177-3AD203B41FA5}">
                      <a16:colId xmlns:a16="http://schemas.microsoft.com/office/drawing/2014/main" val="4290190982"/>
                    </a:ext>
                  </a:extLst>
                </a:gridCol>
                <a:gridCol w="1565183">
                  <a:extLst>
                    <a:ext uri="{9D8B030D-6E8A-4147-A177-3AD203B41FA5}">
                      <a16:colId xmlns:a16="http://schemas.microsoft.com/office/drawing/2014/main" val="2337737855"/>
                    </a:ext>
                  </a:extLst>
                </a:gridCol>
              </a:tblGrid>
              <a:tr h="429974">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tc>
                  <a:txBody>
                    <a:bodyPr/>
                    <a:lstStyle/>
                    <a:p>
                      <a:pPr algn="ctr"/>
                      <a:r>
                        <a:rPr lang="zh-CN" altLang="en-US" sz="2200"/>
                        <a:t>类别</a:t>
                      </a:r>
                    </a:p>
                  </a:txBody>
                  <a:tcPr marL="98677" marR="98677" marT="49339" marB="49339"/>
                </a:tc>
                <a:tc>
                  <a:txBody>
                    <a:bodyPr/>
                    <a:lstStyle/>
                    <a:p>
                      <a:pPr algn="ctr"/>
                      <a:r>
                        <a:rPr lang="zh-CN" altLang="en-US" sz="2200"/>
                        <a:t>运算符</a:t>
                      </a:r>
                    </a:p>
                  </a:txBody>
                  <a:tcPr marL="98677" marR="98677" marT="49339" marB="49339"/>
                </a:tc>
                <a:tc>
                  <a:txBody>
                    <a:bodyPr/>
                    <a:lstStyle/>
                    <a:p>
                      <a:pPr algn="ctr"/>
                      <a:r>
                        <a:rPr lang="zh-CN" altLang="en-US" sz="2200"/>
                        <a:t>意义</a:t>
                      </a:r>
                    </a:p>
                  </a:txBody>
                  <a:tcPr marL="98677" marR="98677" marT="49339" marB="49339"/>
                </a:tc>
                <a:extLst>
                  <a:ext uri="{0D108BD9-81ED-4DB2-BD59-A6C34878D82A}">
                    <a16:rowId xmlns:a16="http://schemas.microsoft.com/office/drawing/2014/main" val="62529509"/>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算术</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加</a:t>
                      </a:r>
                    </a:p>
                  </a:txBody>
                  <a:tcPr marL="8628" marR="8628" marT="8628" marB="0" anchor="ctr">
                    <a:solidFill>
                      <a:schemeClr val="accent5">
                        <a:lumMod val="20000"/>
                        <a:lumOff val="80000"/>
                      </a:schemeClr>
                    </a:solidFill>
                  </a:tcPr>
                </a:tc>
                <a:tc rowSpan="3">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172026647"/>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减</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577567437"/>
                  </a:ext>
                </a:extLst>
              </a:tr>
              <a:tr h="397975">
                <a:tc vMerge="1">
                  <a:txBody>
                    <a:bodyPr/>
                    <a:lstStyle/>
                    <a:p>
                      <a:endParaRPr lang="zh-CN" altLang="en-US"/>
                    </a:p>
                  </a:txBody>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乘</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逻辑非</a:t>
                      </a:r>
                    </a:p>
                  </a:txBody>
                  <a:tcPr marL="8628" marR="8628" marT="8628" marB="0" anchor="ctr">
                    <a:solidFill>
                      <a:schemeClr val="accent5">
                        <a:lumMod val="20000"/>
                        <a:lumOff val="80000"/>
                      </a:schemeClr>
                    </a:solidFill>
                  </a:tcPr>
                </a:tc>
                <a:extLst>
                  <a:ext uri="{0D108BD9-81ED-4DB2-BD59-A6C34878D82A}">
                    <a16:rowId xmlns:a16="http://schemas.microsoft.com/office/drawing/2014/main" val="145073446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除</a:t>
                      </a:r>
                    </a:p>
                  </a:txBody>
                  <a:tcPr marL="8628" marR="8628" marT="8628" marB="0" anchor="ctr">
                    <a:solidFill>
                      <a:schemeClr val="accent5">
                        <a:lumMod val="20000"/>
                        <a:lumOff val="80000"/>
                      </a:schemeClr>
                    </a:solidFill>
                  </a:tcPr>
                </a:tc>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位运算</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按位左移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8460573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取余</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按位右移</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30337686"/>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赋值</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&amp;</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按位与</a:t>
                      </a:r>
                    </a:p>
                  </a:txBody>
                  <a:tcPr marL="8628" marR="8628" marT="8628" marB="0" anchor="ctr">
                    <a:solidFill>
                      <a:schemeClr val="accent5">
                        <a:lumMod val="20000"/>
                        <a:lumOff val="80000"/>
                      </a:schemeClr>
                    </a:solidFill>
                  </a:tcPr>
                </a:tc>
                <a:extLst>
                  <a:ext uri="{0D108BD9-81ED-4DB2-BD59-A6C34878D82A}">
                    <a16:rowId xmlns:a16="http://schemas.microsoft.com/office/drawing/2014/main" val="3755462674"/>
                  </a:ext>
                </a:extLst>
              </a:tr>
              <a:tr h="397975">
                <a:tc rowSpan="6">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判断</a:t>
                      </a:r>
                    </a:p>
                  </a:txBody>
                  <a:tcPr marL="90325" marR="90325" marT="45163" marB="45163" anchor="ctr">
                    <a:solidFill>
                      <a:schemeClr val="accent5">
                        <a:lumMod val="20000"/>
                        <a:lumOff val="80000"/>
                      </a:schemeClr>
                    </a:solidFill>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4051755562"/>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&gt;=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大于等于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按位异或</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011240403"/>
                  </a:ext>
                </a:extLst>
              </a:tr>
              <a:tr h="397975">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a:t>
                      </a:r>
                    </a:p>
                  </a:txBody>
                  <a:tcPr marL="8628" marR="8628" marT="8628" marB="0" anchor="ctr">
                    <a:solidFill>
                      <a:schemeClr val="accent5">
                        <a:lumMod val="20000"/>
                        <a:lumOff val="80000"/>
                      </a:schemeClr>
                    </a:solidFill>
                  </a:tcPr>
                </a:tc>
                <a:tc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2200" b="0" i="0" u="none" strike="noStrike">
                          <a:solidFill>
                            <a:srgbClr val="000000"/>
                          </a:solidFill>
                          <a:effectLst/>
                          <a:latin typeface="等线" panose="02010600030101010101" pitchFamily="2" charset="-122"/>
                          <a:ea typeface="+mn-ea"/>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按位取反</a:t>
                      </a:r>
                    </a:p>
                  </a:txBody>
                  <a:tcPr marL="8628" marR="8628" marT="8628" marB="0" anchor="ctr">
                    <a:solidFill>
                      <a:schemeClr val="accent5">
                        <a:lumMod val="20000"/>
                        <a:lumOff val="80000"/>
                      </a:schemeClr>
                    </a:solidFill>
                  </a:tcPr>
                </a:tc>
                <a:extLst>
                  <a:ext uri="{0D108BD9-81ED-4DB2-BD59-A6C34878D82A}">
                    <a16:rowId xmlns:a16="http://schemas.microsoft.com/office/drawing/2014/main" val="2353278281"/>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&lt;=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小于等于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1767679255"/>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3418001707"/>
                  </a:ext>
                </a:extLst>
              </a:tr>
              <a:tr h="429974">
                <a:tc vMerge="1">
                  <a:txBody>
                    <a:bodyPr/>
                    <a:lstStyle/>
                    <a:p>
                      <a:endParaRPr lang="zh-CN" altLang="en-US"/>
                    </a:p>
                  </a:txBody>
                  <a:tcPr/>
                </a:tc>
                <a:tc>
                  <a:txBody>
                    <a:bodyPr/>
                    <a:lstStyle/>
                    <a:p>
                      <a:pPr algn="ctr" fontAlgn="ctr"/>
                      <a:r>
                        <a:rPr lang="en-US" altLang="zh-CN" sz="2200" b="0" i="0" u="none" strike="noStrike">
                          <a:solidFill>
                            <a:srgbClr val="000000"/>
                          </a:solidFill>
                          <a:effectLst/>
                          <a:latin typeface="等线" panose="02010600030101010101" pitchFamily="2" charset="-122"/>
                          <a:ea typeface="等线" panose="02010600030101010101" pitchFamily="2" charset="-122"/>
                        </a:rPr>
                        <a:t>!=</a:t>
                      </a:r>
                    </a:p>
                  </a:txBody>
                  <a:tcPr marL="8628" marR="8628" marT="8628" marB="0" anchor="ctr">
                    <a:solidFill>
                      <a:schemeClr val="accent5">
                        <a:lumMod val="20000"/>
                        <a:lumOff val="80000"/>
                      </a:schemeClr>
                    </a:solidFill>
                  </a:tcPr>
                </a:tc>
                <a:tc>
                  <a:txBody>
                    <a:bodyPr/>
                    <a:lstStyle/>
                    <a:p>
                      <a:pPr algn="ctr" fontAlgn="ctr"/>
                      <a:r>
                        <a:rPr lang="zh-CN" altLang="en-US" sz="2200" b="0" i="0" u="none" strike="noStrike">
                          <a:solidFill>
                            <a:srgbClr val="000000"/>
                          </a:solidFill>
                          <a:effectLst/>
                          <a:latin typeface="等线" panose="02010600030101010101" pitchFamily="2" charset="-122"/>
                          <a:ea typeface="等线" panose="02010600030101010101" pitchFamily="2" charset="-122"/>
                        </a:rPr>
                        <a:t>不等于</a:t>
                      </a:r>
                    </a:p>
                  </a:txBody>
                  <a:tcPr marL="8628" marR="8628" marT="8628" marB="0" anchor="ctr">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tc>
                  <a:txBody>
                    <a:bodyPr/>
                    <a:lstStyle/>
                    <a:p>
                      <a:pPr algn="ctr"/>
                      <a:endParaRPr lang="zh-CN" altLang="en-US" sz="2200"/>
                    </a:p>
                  </a:txBody>
                  <a:tcPr marL="98677" marR="98677" marT="49339" marB="49339">
                    <a:solidFill>
                      <a:schemeClr val="accent5">
                        <a:lumMod val="20000"/>
                        <a:lumOff val="80000"/>
                      </a:schemeClr>
                    </a:solidFill>
                  </a:tcPr>
                </a:tc>
                <a:extLst>
                  <a:ext uri="{0D108BD9-81ED-4DB2-BD59-A6C34878D82A}">
                    <a16:rowId xmlns:a16="http://schemas.microsoft.com/office/drawing/2014/main" val="2128418067"/>
                  </a:ext>
                </a:extLst>
              </a:tr>
            </a:tbl>
          </a:graphicData>
        </a:graphic>
      </p:graphicFrame>
    </p:spTree>
    <p:extLst>
      <p:ext uri="{BB962C8B-B14F-4D97-AF65-F5344CB8AC3E}">
        <p14:creationId xmlns:p14="http://schemas.microsoft.com/office/powerpoint/2010/main" val="256991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基本语句</a:t>
            </a:r>
          </a:p>
        </p:txBody>
      </p:sp>
      <p:graphicFrame>
        <p:nvGraphicFramePr>
          <p:cNvPr id="2" name="表格 1">
            <a:extLst>
              <a:ext uri="{FF2B5EF4-FFF2-40B4-BE49-F238E27FC236}">
                <a16:creationId xmlns:a16="http://schemas.microsoft.com/office/drawing/2014/main" id="{5C8AE32F-2033-48A2-A583-6E24CF40E042}"/>
              </a:ext>
            </a:extLst>
          </p:cNvPr>
          <p:cNvGraphicFramePr>
            <a:graphicFrameLocks noGrp="1"/>
          </p:cNvGraphicFramePr>
          <p:nvPr>
            <p:extLst>
              <p:ext uri="{D42A27DB-BD31-4B8C-83A1-F6EECF244321}">
                <p14:modId xmlns:p14="http://schemas.microsoft.com/office/powerpoint/2010/main" val="3673537099"/>
              </p:ext>
            </p:extLst>
          </p:nvPr>
        </p:nvGraphicFramePr>
        <p:xfrm>
          <a:off x="187090" y="871081"/>
          <a:ext cx="11817819" cy="5815854"/>
        </p:xfrm>
        <a:graphic>
          <a:graphicData uri="http://schemas.openxmlformats.org/drawingml/2006/table">
            <a:tbl>
              <a:tblPr firstRow="1" bandRow="1">
                <a:tableStyleId>{93296810-A885-4BE3-A3E7-6D5BEEA58F35}</a:tableStyleId>
              </a:tblPr>
              <a:tblGrid>
                <a:gridCol w="2228352">
                  <a:extLst>
                    <a:ext uri="{9D8B030D-6E8A-4147-A177-3AD203B41FA5}">
                      <a16:colId xmlns:a16="http://schemas.microsoft.com/office/drawing/2014/main" val="1277885945"/>
                    </a:ext>
                  </a:extLst>
                </a:gridCol>
                <a:gridCol w="2586501">
                  <a:extLst>
                    <a:ext uri="{9D8B030D-6E8A-4147-A177-3AD203B41FA5}">
                      <a16:colId xmlns:a16="http://schemas.microsoft.com/office/drawing/2014/main" val="2324138825"/>
                    </a:ext>
                  </a:extLst>
                </a:gridCol>
                <a:gridCol w="4000389">
                  <a:extLst>
                    <a:ext uri="{9D8B030D-6E8A-4147-A177-3AD203B41FA5}">
                      <a16:colId xmlns:a16="http://schemas.microsoft.com/office/drawing/2014/main" val="3937282837"/>
                    </a:ext>
                  </a:extLst>
                </a:gridCol>
                <a:gridCol w="3002577">
                  <a:extLst>
                    <a:ext uri="{9D8B030D-6E8A-4147-A177-3AD203B41FA5}">
                      <a16:colId xmlns:a16="http://schemas.microsoft.com/office/drawing/2014/main" val="3866674086"/>
                    </a:ext>
                  </a:extLst>
                </a:gridCol>
              </a:tblGrid>
              <a:tr h="545526">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tc>
                  <a:txBody>
                    <a:bodyPr/>
                    <a:lstStyle/>
                    <a:p>
                      <a:pPr algn="ctr"/>
                      <a:r>
                        <a:rPr lang="zh-CN" altLang="en-US" sz="2600"/>
                        <a:t>语句</a:t>
                      </a:r>
                    </a:p>
                  </a:txBody>
                  <a:tcPr marL="133569" marR="133569" marT="66784" marB="66784"/>
                </a:tc>
                <a:tc>
                  <a:txBody>
                    <a:bodyPr/>
                    <a:lstStyle/>
                    <a:p>
                      <a:pPr algn="ctr"/>
                      <a:r>
                        <a:rPr lang="zh-CN" altLang="en-US" sz="2600"/>
                        <a:t>解释</a:t>
                      </a:r>
                    </a:p>
                  </a:txBody>
                  <a:tcPr marL="133569" marR="133569" marT="66784" marB="66784"/>
                </a:tc>
                <a:extLst>
                  <a:ext uri="{0D108BD9-81ED-4DB2-BD59-A6C34878D82A}">
                    <a16:rowId xmlns:a16="http://schemas.microsoft.com/office/drawing/2014/main" val="291832293"/>
                  </a:ext>
                </a:extLst>
              </a:tr>
              <a:tr h="2397197">
                <a:tc>
                  <a:txBody>
                    <a:bodyPr/>
                    <a:lstStyle/>
                    <a:p>
                      <a:r>
                        <a:rPr lang="en-US" altLang="zh-CN" sz="1800">
                          <a:latin typeface="Consolas" panose="020B0609020204030204" pitchFamily="49" charset="0"/>
                        </a:rPr>
                        <a:t>if(</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语句体</a:t>
                      </a:r>
                      <a:r>
                        <a:rPr lang="en-US" altLang="zh-CN" sz="1800">
                          <a:latin typeface="Consolas" panose="020B0609020204030204" pitchFamily="49" charset="0"/>
                        </a:rPr>
                        <a:t>1;</a:t>
                      </a:r>
                    </a:p>
                    <a:p>
                      <a:r>
                        <a:rPr lang="en-US" altLang="zh-CN" sz="1800">
                          <a:latin typeface="Consolas" panose="020B0609020204030204" pitchFamily="49" charset="0"/>
                        </a:rPr>
                        <a:t>}</a:t>
                      </a:r>
                    </a:p>
                    <a:p>
                      <a:r>
                        <a:rPr lang="en-US" altLang="zh-CN" sz="1800">
                          <a:latin typeface="Consolas" panose="020B0609020204030204" pitchFamily="49" charset="0"/>
                        </a:rPr>
                        <a:t>else</a:t>
                      </a:r>
                    </a:p>
                    <a:p>
                      <a:r>
                        <a:rPr lang="en-US" altLang="zh-CN" sz="1800">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a:latin typeface="Consolas" panose="020B0609020204030204" pitchFamily="49" charset="0"/>
                        </a:rPr>
                        <a:t>    语句体</a:t>
                      </a:r>
                      <a:r>
                        <a:rPr lang="en-US" altLang="zh-CN" sz="1800">
                          <a:latin typeface="Consolas" panose="020B0609020204030204" pitchFamily="49" charset="0"/>
                        </a:rPr>
                        <a:t>2;</a:t>
                      </a:r>
                    </a:p>
                    <a:p>
                      <a:r>
                        <a:rPr lang="en-US" altLang="zh-CN" sz="1800">
                          <a:latin typeface="Consolas" panose="020B0609020204030204" pitchFamily="49" charset="0"/>
                        </a:rPr>
                        <a:t>}</a:t>
                      </a:r>
                      <a:endParaRPr lang="zh-CN" altLang="en-US" sz="1800">
                        <a:latin typeface="Consolas" panose="020B0609020204030204" pitchFamily="49" charset="0"/>
                      </a:endParaRPr>
                    </a:p>
                  </a:txBody>
                  <a:tcPr marL="133569" marR="133569" marT="66784" marB="66784"/>
                </a:tc>
                <a:tc>
                  <a:txBody>
                    <a:bodyPr/>
                    <a:lstStyle/>
                    <a:p>
                      <a:r>
                        <a:rPr lang="zh-CN" altLang="en-US" sz="2000"/>
                        <a:t>如果</a:t>
                      </a:r>
                      <a:r>
                        <a:rPr lang="zh-CN" altLang="en-US" sz="2000">
                          <a:latin typeface="Consolas" panose="020B0609020204030204" pitchFamily="49" charset="0"/>
                        </a:rPr>
                        <a:t>逻辑</a:t>
                      </a:r>
                      <a:r>
                        <a:rPr lang="zh-CN" altLang="en-US" sz="2000"/>
                        <a:t>表达式成立</a:t>
                      </a:r>
                      <a:endParaRPr lang="en-US" altLang="zh-CN" sz="2000"/>
                    </a:p>
                    <a:p>
                      <a:r>
                        <a:rPr lang="zh-CN" altLang="en-US" sz="2000"/>
                        <a:t>    执行语句体</a:t>
                      </a:r>
                      <a:r>
                        <a:rPr lang="en-US" altLang="zh-CN" sz="200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否则</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    执行</a:t>
                      </a:r>
                      <a:r>
                        <a:rPr lang="zh-CN" altLang="en-US" sz="2000">
                          <a:latin typeface="Consolas" panose="020B0609020204030204" pitchFamily="49" charset="0"/>
                        </a:rPr>
                        <a:t>语句体</a:t>
                      </a:r>
                      <a:r>
                        <a:rPr lang="en-US" altLang="zh-CN" sz="2000">
                          <a:latin typeface="Consolas" panose="020B0609020204030204" pitchFamily="49"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a:t>(else</a:t>
                      </a:r>
                      <a:r>
                        <a:rPr lang="zh-CN" altLang="en-US" sz="2000"/>
                        <a:t>可以不写</a:t>
                      </a:r>
                      <a:r>
                        <a:rPr lang="en-US" altLang="zh-CN" sz="2000"/>
                        <a:t>)</a:t>
                      </a:r>
                    </a:p>
                  </a:txBody>
                  <a:tcPr marL="133569" marR="133569" marT="66784" marB="66784"/>
                </a:tc>
                <a:tc>
                  <a:txBody>
                    <a:bodyPr/>
                    <a:lstStyle/>
                    <a:p>
                      <a:r>
                        <a:rPr lang="en-US" altLang="zh-CN" sz="1800">
                          <a:latin typeface="Consolas" panose="020B0609020204030204" pitchFamily="49" charset="0"/>
                        </a:rPr>
                        <a:t>for(</a:t>
                      </a:r>
                      <a:r>
                        <a:rPr lang="zh-CN" altLang="en-US" sz="1800">
                          <a:latin typeface="Consolas" panose="020B0609020204030204" pitchFamily="49" charset="0"/>
                        </a:rPr>
                        <a:t>初始化</a:t>
                      </a:r>
                      <a:r>
                        <a:rPr lang="en-US" altLang="zh-CN" sz="1800">
                          <a:latin typeface="Consolas" panose="020B0609020204030204" pitchFamily="49" charset="0"/>
                        </a:rPr>
                        <a:t>;</a:t>
                      </a:r>
                      <a:r>
                        <a:rPr lang="zh-CN" altLang="en-US" sz="1800">
                          <a:latin typeface="Consolas" panose="020B0609020204030204" pitchFamily="49" charset="0"/>
                        </a:rPr>
                        <a:t>逻辑表达式</a:t>
                      </a:r>
                      <a:r>
                        <a:rPr lang="en-US" altLang="zh-CN" sz="1800">
                          <a:latin typeface="Consolas" panose="020B0609020204030204" pitchFamily="49" charset="0"/>
                        </a:rPr>
                        <a:t>;</a:t>
                      </a:r>
                      <a:r>
                        <a:rPr lang="zh-CN" altLang="en-US" sz="1800">
                          <a:latin typeface="Consolas" panose="020B0609020204030204" pitchFamily="49" charset="0"/>
                        </a:rPr>
                        <a:t>更改条件</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a:t>
                      </a:r>
                      <a:r>
                        <a:rPr lang="zh-CN" altLang="en-US" sz="1800">
                          <a:latin typeface="Consolas" panose="020B0609020204030204" pitchFamily="49" charset="0"/>
                        </a:rPr>
                        <a:t>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r>
                        <a:rPr lang="zh-CN" altLang="en-US" sz="2000"/>
                        <a:t>先执行初始化</a:t>
                      </a:r>
                      <a:endParaRPr lang="en-US" altLang="zh-CN" sz="2000"/>
                    </a:p>
                    <a:p>
                      <a:r>
                        <a:rPr lang="zh-CN" altLang="en-US" sz="2000"/>
                        <a:t>再判断逻辑表达式</a:t>
                      </a:r>
                      <a:endParaRPr lang="en-US" altLang="zh-CN" sz="2000"/>
                    </a:p>
                    <a:p>
                      <a:r>
                        <a:rPr lang="zh-CN" altLang="en-US" sz="2000"/>
                        <a:t>若成立则执行循环体</a:t>
                      </a:r>
                      <a:endParaRPr lang="en-US" altLang="zh-CN" sz="2000"/>
                    </a:p>
                    <a:p>
                      <a:r>
                        <a:rPr lang="zh-CN" altLang="en-US" sz="2000"/>
                        <a:t>执行后更改条件</a:t>
                      </a:r>
                      <a:endParaRPr lang="en-US" altLang="zh-CN" sz="2000"/>
                    </a:p>
                    <a:p>
                      <a:r>
                        <a:rPr lang="zh-CN" altLang="en-US" sz="2000"/>
                        <a:t>再判断逻辑表达式</a:t>
                      </a:r>
                      <a:endParaRPr lang="en-US" altLang="zh-CN" sz="2000"/>
                    </a:p>
                    <a:p>
                      <a:r>
                        <a:rPr lang="zh-CN" altLang="en-US" sz="2000"/>
                        <a:t>直到表达式不成立</a:t>
                      </a:r>
                      <a:endParaRPr lang="en-US" altLang="zh-CN" sz="2000"/>
                    </a:p>
                  </a:txBody>
                  <a:tcPr marL="133569" marR="133569" marT="66784" marB="66784"/>
                </a:tc>
                <a:extLst>
                  <a:ext uri="{0D108BD9-81ED-4DB2-BD59-A6C34878D82A}">
                    <a16:rowId xmlns:a16="http://schemas.microsoft.com/office/drawing/2014/main" val="3657319704"/>
                  </a:ext>
                </a:extLst>
              </a:tr>
              <a:tr h="2873131">
                <a:tc>
                  <a:txBody>
                    <a:bodyPr/>
                    <a:lstStyle/>
                    <a:p>
                      <a:r>
                        <a:rPr lang="en-US" altLang="zh-CN" sz="1800">
                          <a:latin typeface="Consolas" panose="020B0609020204030204" pitchFamily="49" charset="0"/>
                        </a:rPr>
                        <a:t>while(</a:t>
                      </a:r>
                      <a:r>
                        <a:rPr lang="zh-CN" altLang="en-US" sz="1800">
                          <a:latin typeface="Consolas" panose="020B0609020204030204" pitchFamily="49" charset="0"/>
                        </a:rPr>
                        <a:t>逻辑表达式</a:t>
                      </a:r>
                      <a:r>
                        <a:rPr lang="en-US" altLang="zh-CN" sz="1800">
                          <a:latin typeface="Consolas" panose="020B0609020204030204" pitchFamily="49" charset="0"/>
                        </a:rPr>
                        <a:t>)</a:t>
                      </a:r>
                    </a:p>
                    <a:p>
                      <a:r>
                        <a:rPr lang="en-US" altLang="zh-CN" sz="1800">
                          <a:latin typeface="Consolas" panose="020B0609020204030204" pitchFamily="49" charset="0"/>
                        </a:rPr>
                        <a:t>{</a:t>
                      </a:r>
                    </a:p>
                    <a:p>
                      <a:r>
                        <a:rPr lang="zh-CN" altLang="en-US" sz="1800">
                          <a:latin typeface="Consolas" panose="020B0609020204030204" pitchFamily="49" charset="0"/>
                        </a:rPr>
                        <a:t>    循环体</a:t>
                      </a:r>
                      <a:r>
                        <a:rPr lang="en-US" altLang="zh-CN" sz="1800">
                          <a:latin typeface="Consolas" panose="020B0609020204030204" pitchFamily="49" charset="0"/>
                        </a:rPr>
                        <a:t>;</a:t>
                      </a:r>
                    </a:p>
                    <a:p>
                      <a:r>
                        <a:rPr lang="en-US" altLang="zh-CN" sz="1800">
                          <a:latin typeface="Consolas" panose="020B0609020204030204" pitchFamily="49" charset="0"/>
                        </a:rPr>
                        <a:t>}</a:t>
                      </a:r>
                    </a:p>
                  </a:txBody>
                  <a:tcPr marL="133569" marR="133569" marT="66784" marB="6678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如果</a:t>
                      </a:r>
                      <a:r>
                        <a:rPr kumimoji="0" lang="zh-CN" altLang="en-US" sz="2000" b="0" i="0" u="none" strike="noStrike" kern="1200" cap="none" spc="0" normalizeH="0" baseline="0" noProof="0">
                          <a:ln>
                            <a:noFill/>
                          </a:ln>
                          <a:solidFill>
                            <a:prstClr val="black"/>
                          </a:solidFill>
                          <a:effectLst/>
                          <a:uLnTx/>
                          <a:uFillTx/>
                          <a:latin typeface="Consolas" panose="020B0609020204030204" pitchFamily="49" charset="0"/>
                          <a:ea typeface="+mn-ea"/>
                          <a:cs typeface="+mn-cs"/>
                        </a:rPr>
                        <a:t>逻辑</a:t>
                      </a:r>
                      <a:r>
                        <a:rPr kumimoji="0" lang="zh-CN" altLang="en-US" sz="2000" b="0" i="0" u="none" strike="noStrike" kern="1200" cap="none" spc="0" normalizeH="0" baseline="0" noProof="0">
                          <a:ln>
                            <a:noFill/>
                          </a:ln>
                          <a:solidFill>
                            <a:prstClr val="black"/>
                          </a:solidFill>
                          <a:effectLst/>
                          <a:uLnTx/>
                          <a:uFillTx/>
                          <a:latin typeface="+mn-lt"/>
                          <a:ea typeface="+mn-ea"/>
                          <a:cs typeface="+mn-cs"/>
                        </a:rPr>
                        <a:t>表达式成立</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mn-lt"/>
                          <a:ea typeface="+mn-ea"/>
                          <a:cs typeface="+mn-cs"/>
                        </a:rPr>
                        <a:t>    执行循环体</a:t>
                      </a:r>
                      <a:endParaRPr kumimoji="0" lang="en-US" altLang="zh-CN"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执行后再次判断</a:t>
                      </a:r>
                      <a:endParaRPr lang="en-US" altLang="zh-CN" sz="20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若还成立则继续执行直到表达式不成立</a:t>
                      </a:r>
                    </a:p>
                  </a:txBody>
                  <a:tcPr marL="133569" marR="133569" marT="66784" marB="66784"/>
                </a:tc>
                <a:tc>
                  <a:txBody>
                    <a:bodyPr/>
                    <a:lstStyle/>
                    <a:p>
                      <a:r>
                        <a:rPr lang="en-US" altLang="zh-CN" sz="1800">
                          <a:latin typeface="Consolas" panose="020B0609020204030204" pitchFamily="49" charset="0"/>
                        </a:rPr>
                        <a:t>switch(</a:t>
                      </a:r>
                      <a:r>
                        <a:rPr lang="zh-CN" altLang="en-US" sz="1800">
                          <a:latin typeface="Consolas" panose="020B0609020204030204" pitchFamily="49" charset="0"/>
                        </a:rPr>
                        <a:t>变量</a:t>
                      </a:r>
                      <a:r>
                        <a:rPr lang="en-US" altLang="zh-CN" sz="1800">
                          <a:latin typeface="Consolas" panose="020B0609020204030204" pitchFamily="49" charset="0"/>
                        </a:rPr>
                        <a:t>)</a:t>
                      </a:r>
                    </a:p>
                    <a:p>
                      <a:r>
                        <a:rPr lang="en-US" altLang="zh-CN" sz="1800">
                          <a:latin typeface="Consolas" panose="020B0609020204030204" pitchFamily="49" charset="0"/>
                        </a:rPr>
                        <a:t>{</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1:</a:t>
                      </a:r>
                      <a:r>
                        <a:rPr lang="zh-CN" altLang="en-US" sz="1800">
                          <a:latin typeface="Consolas" panose="020B0609020204030204" pitchFamily="49" charset="0"/>
                        </a:rPr>
                        <a:t>语句体</a:t>
                      </a:r>
                      <a:r>
                        <a:rPr lang="en-US" altLang="zh-CN" sz="1800">
                          <a:latin typeface="Consolas" panose="020B0609020204030204" pitchFamily="49" charset="0"/>
                        </a:rPr>
                        <a:t>1;break;</a:t>
                      </a:r>
                    </a:p>
                    <a:p>
                      <a:r>
                        <a:rPr lang="en-US" altLang="zh-CN" sz="1800">
                          <a:latin typeface="Consolas" panose="020B0609020204030204" pitchFamily="49" charset="0"/>
                        </a:rPr>
                        <a:t>    case </a:t>
                      </a:r>
                      <a:r>
                        <a:rPr lang="zh-CN" altLang="en-US" sz="1800">
                          <a:latin typeface="Consolas" panose="020B0609020204030204" pitchFamily="49" charset="0"/>
                        </a:rPr>
                        <a:t>常量</a:t>
                      </a:r>
                      <a:r>
                        <a:rPr lang="en-US" altLang="zh-CN" sz="1800">
                          <a:latin typeface="Consolas" panose="020B0609020204030204" pitchFamily="49" charset="0"/>
                        </a:rPr>
                        <a:t>2:</a:t>
                      </a:r>
                      <a:r>
                        <a:rPr lang="zh-CN" altLang="en-US" sz="1800">
                          <a:latin typeface="Consolas" panose="020B0609020204030204" pitchFamily="49" charset="0"/>
                        </a:rPr>
                        <a:t>语句体</a:t>
                      </a:r>
                      <a:r>
                        <a:rPr lang="en-US" altLang="zh-CN" sz="1800">
                          <a:latin typeface="Consolas" panose="020B0609020204030204" pitchFamily="49" charset="0"/>
                        </a:rPr>
                        <a:t>2;break;</a:t>
                      </a:r>
                    </a:p>
                    <a:p>
                      <a:r>
                        <a:rPr lang="en-US" altLang="zh-CN" sz="1800">
                          <a:latin typeface="Consolas" panose="020B0609020204030204" pitchFamily="49" charset="0"/>
                        </a:rPr>
                        <a:t>    (...)</a:t>
                      </a:r>
                    </a:p>
                    <a:p>
                      <a:r>
                        <a:rPr lang="en-US" altLang="zh-CN" sz="1800">
                          <a:latin typeface="Consolas" panose="020B0609020204030204" pitchFamily="49" charset="0"/>
                        </a:rPr>
                        <a:t>    default:</a:t>
                      </a:r>
                      <a:r>
                        <a:rPr lang="zh-CN" altLang="en-US" sz="1800">
                          <a:latin typeface="Consolas" panose="020B0609020204030204" pitchFamily="49" charset="0"/>
                        </a:rPr>
                        <a:t>语句体</a:t>
                      </a:r>
                      <a:r>
                        <a:rPr lang="en-US" altLang="zh-CN" sz="1800">
                          <a:latin typeface="Consolas" panose="020B0609020204030204" pitchFamily="49" charset="0"/>
                        </a:rPr>
                        <a:t>x;break;</a:t>
                      </a:r>
                    </a:p>
                    <a:p>
                      <a:r>
                        <a:rPr lang="en-US" altLang="zh-CN" sz="1800">
                          <a:latin typeface="Consolas" panose="020B0609020204030204" pitchFamily="49" charset="0"/>
                        </a:rPr>
                        <a:t>}</a:t>
                      </a:r>
                      <a:endParaRPr lang="zh-CN" altLang="en-US" sz="1800"/>
                    </a:p>
                  </a:txBody>
                  <a:tcPr marL="133569" marR="133569" marT="66784" marB="66784"/>
                </a:tc>
                <a:tc>
                  <a:txBody>
                    <a:bodyPr/>
                    <a:lstStyle/>
                    <a:p>
                      <a:r>
                        <a:rPr lang="zh-CN" altLang="en-US" sz="2000"/>
                        <a:t>将变量与</a:t>
                      </a:r>
                      <a:r>
                        <a:rPr lang="en-US" altLang="zh-CN" sz="2000"/>
                        <a:t>case</a:t>
                      </a:r>
                      <a:r>
                        <a:rPr lang="zh-CN" altLang="en-US" sz="2000"/>
                        <a:t>后的各个常量对比</a:t>
                      </a:r>
                      <a:endParaRPr lang="en-US" altLang="zh-CN" sz="2000"/>
                    </a:p>
                    <a:p>
                      <a:r>
                        <a:rPr lang="zh-CN" altLang="en-US" sz="2000"/>
                        <a:t>若有相等，则执行相应的语句</a:t>
                      </a:r>
                      <a:r>
                        <a:rPr lang="zh-CN" altLang="en-US" sz="2000">
                          <a:latin typeface="Consolas" panose="020B0609020204030204" pitchFamily="49" charset="0"/>
                        </a:rPr>
                        <a:t>体</a:t>
                      </a:r>
                      <a:endParaRPr lang="en-US" altLang="zh-CN" sz="2000"/>
                    </a:p>
                    <a:p>
                      <a:r>
                        <a:rPr lang="zh-CN" altLang="en-US" sz="2000"/>
                        <a:t>若没有一个相等，则执行</a:t>
                      </a:r>
                      <a:r>
                        <a:rPr lang="en-US" altLang="zh-CN" sz="2000"/>
                        <a:t>default</a:t>
                      </a:r>
                      <a:r>
                        <a:rPr lang="zh-CN" altLang="en-US" sz="2000"/>
                        <a:t>后的语句</a:t>
                      </a:r>
                      <a:r>
                        <a:rPr lang="zh-CN" altLang="en-US" sz="2000">
                          <a:latin typeface="Consolas" panose="020B0609020204030204" pitchFamily="49" charset="0"/>
                        </a:rPr>
                        <a:t>体</a:t>
                      </a:r>
                      <a:endParaRPr lang="en-US" altLang="zh-CN" sz="2000"/>
                    </a:p>
                    <a:p>
                      <a:endParaRPr lang="en-US" altLang="zh-CN" sz="2000"/>
                    </a:p>
                    <a:p>
                      <a:r>
                        <a:rPr lang="en-US" altLang="zh-CN" sz="2000"/>
                        <a:t>(default</a:t>
                      </a:r>
                      <a:r>
                        <a:rPr lang="zh-CN" altLang="en-US" sz="2000"/>
                        <a:t>可以不写</a:t>
                      </a:r>
                      <a:r>
                        <a:rPr lang="en-US" altLang="zh-CN" sz="2000"/>
                        <a:t>)</a:t>
                      </a:r>
                      <a:endParaRPr lang="zh-CN" altLang="en-US" sz="2000"/>
                    </a:p>
                  </a:txBody>
                  <a:tcPr marL="133569" marR="133569" marT="66784" marB="66784"/>
                </a:tc>
                <a:extLst>
                  <a:ext uri="{0D108BD9-81ED-4DB2-BD59-A6C34878D82A}">
                    <a16:rowId xmlns:a16="http://schemas.microsoft.com/office/drawing/2014/main" val="2511711845"/>
                  </a:ext>
                </a:extLst>
              </a:tr>
            </a:tbl>
          </a:graphicData>
        </a:graphic>
      </p:graphicFrame>
    </p:spTree>
    <p:extLst>
      <p:ext uri="{BB962C8B-B14F-4D97-AF65-F5344CB8AC3E}">
        <p14:creationId xmlns:p14="http://schemas.microsoft.com/office/powerpoint/2010/main" val="163920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按键的抖动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对于机械开关，当机械触点断开、闭合时，由于机械触点的弹性作用，一个开关在闭合时不会马上稳定地接通，在断开时也不会一下子断开，所以在开关闭合及断开的瞬间会伴随一连串的抖动</a:t>
            </a:r>
            <a:endParaRPr lang="en-US" altLang="zh-CN" sz="2800"/>
          </a:p>
        </p:txBody>
      </p:sp>
      <p:pic>
        <p:nvPicPr>
          <p:cNvPr id="2" name="图片 1">
            <a:extLst>
              <a:ext uri="{FF2B5EF4-FFF2-40B4-BE49-F238E27FC236}">
                <a16:creationId xmlns:a16="http://schemas.microsoft.com/office/drawing/2014/main" id="{D74813FE-177E-4C09-8C37-334FD5C1435E}"/>
              </a:ext>
            </a:extLst>
          </p:cNvPr>
          <p:cNvPicPr>
            <a:picLocks noChangeAspect="1"/>
          </p:cNvPicPr>
          <p:nvPr/>
        </p:nvPicPr>
        <p:blipFill>
          <a:blip r:embed="rId2"/>
          <a:stretch>
            <a:fillRect/>
          </a:stretch>
        </p:blipFill>
        <p:spPr>
          <a:xfrm>
            <a:off x="1757904" y="2934554"/>
            <a:ext cx="8676190" cy="3752381"/>
          </a:xfrm>
          <a:prstGeom prst="rect">
            <a:avLst/>
          </a:prstGeom>
        </p:spPr>
      </p:pic>
    </p:spTree>
    <p:extLst>
      <p:ext uri="{BB962C8B-B14F-4D97-AF65-F5344CB8AC3E}">
        <p14:creationId xmlns:p14="http://schemas.microsoft.com/office/powerpoint/2010/main" val="2611852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数码管：数码管是一种简单、廉价的显示器，是由多个发光二极管封装在一起组成“</a:t>
            </a:r>
            <a:r>
              <a:rPr lang="en-US" altLang="zh-CN" sz="2800"/>
              <a:t>8”</a:t>
            </a:r>
            <a:r>
              <a:rPr lang="zh-CN" altLang="en-US" sz="2800"/>
              <a:t>字型的器件</a:t>
            </a:r>
            <a:endParaRPr lang="en-US" altLang="zh-CN" sz="2800"/>
          </a:p>
        </p:txBody>
      </p:sp>
      <p:pic>
        <p:nvPicPr>
          <p:cNvPr id="5" name="图片 4">
            <a:extLst>
              <a:ext uri="{FF2B5EF4-FFF2-40B4-BE49-F238E27FC236}">
                <a16:creationId xmlns:a16="http://schemas.microsoft.com/office/drawing/2014/main" id="{90F064C1-E038-4EAD-BE07-68C8C57AA037}"/>
              </a:ext>
            </a:extLst>
          </p:cNvPr>
          <p:cNvPicPr>
            <a:picLocks noChangeAspect="1"/>
          </p:cNvPicPr>
          <p:nvPr/>
        </p:nvPicPr>
        <p:blipFill>
          <a:blip r:embed="rId2"/>
          <a:stretch>
            <a:fillRect/>
          </a:stretch>
        </p:blipFill>
        <p:spPr>
          <a:xfrm>
            <a:off x="726749" y="2939603"/>
            <a:ext cx="3175550" cy="2419048"/>
          </a:xfrm>
          <a:prstGeom prst="rect">
            <a:avLst/>
          </a:prstGeom>
        </p:spPr>
      </p:pic>
      <p:pic>
        <p:nvPicPr>
          <p:cNvPr id="7" name="图片 6">
            <a:extLst>
              <a:ext uri="{FF2B5EF4-FFF2-40B4-BE49-F238E27FC236}">
                <a16:creationId xmlns:a16="http://schemas.microsoft.com/office/drawing/2014/main" id="{5AD60BE8-491C-45EC-8C4A-72DC93E2F132}"/>
              </a:ext>
            </a:extLst>
          </p:cNvPr>
          <p:cNvPicPr>
            <a:picLocks noChangeAspect="1"/>
          </p:cNvPicPr>
          <p:nvPr/>
        </p:nvPicPr>
        <p:blipFill>
          <a:blip r:embed="rId3"/>
          <a:stretch>
            <a:fillRect/>
          </a:stretch>
        </p:blipFill>
        <p:spPr>
          <a:xfrm>
            <a:off x="4336688" y="2939603"/>
            <a:ext cx="2547595" cy="2419048"/>
          </a:xfrm>
          <a:prstGeom prst="rect">
            <a:avLst/>
          </a:prstGeom>
        </p:spPr>
      </p:pic>
      <p:pic>
        <p:nvPicPr>
          <p:cNvPr id="8" name="图片 7">
            <a:extLst>
              <a:ext uri="{FF2B5EF4-FFF2-40B4-BE49-F238E27FC236}">
                <a16:creationId xmlns:a16="http://schemas.microsoft.com/office/drawing/2014/main" id="{DD48B3B9-5C58-4236-82FC-4D0D060C0FFA}"/>
              </a:ext>
            </a:extLst>
          </p:cNvPr>
          <p:cNvPicPr>
            <a:picLocks noChangeAspect="1"/>
          </p:cNvPicPr>
          <p:nvPr/>
        </p:nvPicPr>
        <p:blipFill>
          <a:blip r:embed="rId4"/>
          <a:stretch>
            <a:fillRect/>
          </a:stretch>
        </p:blipFill>
        <p:spPr>
          <a:xfrm>
            <a:off x="7182121" y="2939603"/>
            <a:ext cx="3648401" cy="2419048"/>
          </a:xfrm>
          <a:prstGeom prst="rect">
            <a:avLst/>
          </a:prstGeom>
        </p:spPr>
      </p:pic>
    </p:spTree>
    <p:extLst>
      <p:ext uri="{BB962C8B-B14F-4D97-AF65-F5344CB8AC3E}">
        <p14:creationId xmlns:p14="http://schemas.microsoft.com/office/powerpoint/2010/main" val="1771897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数码管引脚定义</a:t>
            </a:r>
          </a:p>
        </p:txBody>
      </p:sp>
      <p:pic>
        <p:nvPicPr>
          <p:cNvPr id="3" name="图片 2">
            <a:extLst>
              <a:ext uri="{FF2B5EF4-FFF2-40B4-BE49-F238E27FC236}">
                <a16:creationId xmlns:a16="http://schemas.microsoft.com/office/drawing/2014/main" id="{1BCE9E3F-FE01-4836-8D45-B22AAF8583B0}"/>
              </a:ext>
            </a:extLst>
          </p:cNvPr>
          <p:cNvPicPr>
            <a:picLocks noChangeAspect="1"/>
          </p:cNvPicPr>
          <p:nvPr/>
        </p:nvPicPr>
        <p:blipFill>
          <a:blip r:embed="rId2"/>
          <a:stretch>
            <a:fillRect/>
          </a:stretch>
        </p:blipFill>
        <p:spPr>
          <a:xfrm>
            <a:off x="6096000" y="3800625"/>
            <a:ext cx="4348918" cy="2679336"/>
          </a:xfrm>
          <a:prstGeom prst="rect">
            <a:avLst/>
          </a:prstGeom>
        </p:spPr>
      </p:pic>
      <p:pic>
        <p:nvPicPr>
          <p:cNvPr id="5" name="图片 4">
            <a:extLst>
              <a:ext uri="{FF2B5EF4-FFF2-40B4-BE49-F238E27FC236}">
                <a16:creationId xmlns:a16="http://schemas.microsoft.com/office/drawing/2014/main" id="{1A345B40-E00E-40DD-A454-573F7F0E9A2F}"/>
              </a:ext>
            </a:extLst>
          </p:cNvPr>
          <p:cNvPicPr>
            <a:picLocks noChangeAspect="1"/>
          </p:cNvPicPr>
          <p:nvPr/>
        </p:nvPicPr>
        <p:blipFill>
          <a:blip r:embed="rId3"/>
          <a:stretch>
            <a:fillRect/>
          </a:stretch>
        </p:blipFill>
        <p:spPr>
          <a:xfrm>
            <a:off x="6096000" y="978677"/>
            <a:ext cx="4348918" cy="2680398"/>
          </a:xfrm>
          <a:prstGeom prst="rect">
            <a:avLst/>
          </a:prstGeom>
        </p:spPr>
      </p:pic>
      <p:pic>
        <p:nvPicPr>
          <p:cNvPr id="7" name="图片 6">
            <a:extLst>
              <a:ext uri="{FF2B5EF4-FFF2-40B4-BE49-F238E27FC236}">
                <a16:creationId xmlns:a16="http://schemas.microsoft.com/office/drawing/2014/main" id="{7E5AD255-8E4C-46FB-BB52-6064E2B94E01}"/>
              </a:ext>
            </a:extLst>
          </p:cNvPr>
          <p:cNvPicPr>
            <a:picLocks noChangeAspect="1"/>
          </p:cNvPicPr>
          <p:nvPr/>
        </p:nvPicPr>
        <p:blipFill>
          <a:blip r:embed="rId4"/>
          <a:stretch>
            <a:fillRect/>
          </a:stretch>
        </p:blipFill>
        <p:spPr>
          <a:xfrm>
            <a:off x="1637042" y="4203416"/>
            <a:ext cx="1368712" cy="1437530"/>
          </a:xfrm>
          <a:prstGeom prst="rect">
            <a:avLst/>
          </a:prstGeom>
        </p:spPr>
      </p:pic>
      <p:pic>
        <p:nvPicPr>
          <p:cNvPr id="8" name="图片 7">
            <a:extLst>
              <a:ext uri="{FF2B5EF4-FFF2-40B4-BE49-F238E27FC236}">
                <a16:creationId xmlns:a16="http://schemas.microsoft.com/office/drawing/2014/main" id="{4270B15E-54B0-46D1-9B0E-5D90C88D09C1}"/>
              </a:ext>
            </a:extLst>
          </p:cNvPr>
          <p:cNvPicPr>
            <a:picLocks noChangeAspect="1"/>
          </p:cNvPicPr>
          <p:nvPr/>
        </p:nvPicPr>
        <p:blipFill>
          <a:blip r:embed="rId5"/>
          <a:stretch>
            <a:fillRect/>
          </a:stretch>
        </p:blipFill>
        <p:spPr>
          <a:xfrm>
            <a:off x="3151328" y="3800625"/>
            <a:ext cx="1304762" cy="2180952"/>
          </a:xfrm>
          <a:prstGeom prst="rect">
            <a:avLst/>
          </a:prstGeom>
        </p:spPr>
      </p:pic>
      <p:pic>
        <p:nvPicPr>
          <p:cNvPr id="9" name="图片 8">
            <a:extLst>
              <a:ext uri="{FF2B5EF4-FFF2-40B4-BE49-F238E27FC236}">
                <a16:creationId xmlns:a16="http://schemas.microsoft.com/office/drawing/2014/main" id="{16A03BD3-6304-4808-89D2-668FB30FA276}"/>
              </a:ext>
            </a:extLst>
          </p:cNvPr>
          <p:cNvPicPr>
            <a:picLocks noChangeAspect="1"/>
          </p:cNvPicPr>
          <p:nvPr/>
        </p:nvPicPr>
        <p:blipFill>
          <a:blip r:embed="rId6"/>
          <a:stretch>
            <a:fillRect/>
          </a:stretch>
        </p:blipFill>
        <p:spPr>
          <a:xfrm>
            <a:off x="1637042" y="1109352"/>
            <a:ext cx="2819048" cy="2419048"/>
          </a:xfrm>
          <a:prstGeom prst="rect">
            <a:avLst/>
          </a:prstGeom>
        </p:spPr>
      </p:pic>
    </p:spTree>
    <p:extLst>
      <p:ext uri="{BB962C8B-B14F-4D97-AF65-F5344CB8AC3E}">
        <p14:creationId xmlns:p14="http://schemas.microsoft.com/office/powerpoint/2010/main" val="427256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数码管引脚定义</a:t>
            </a:r>
          </a:p>
        </p:txBody>
      </p:sp>
      <p:pic>
        <p:nvPicPr>
          <p:cNvPr id="3" name="图片 2">
            <a:extLst>
              <a:ext uri="{FF2B5EF4-FFF2-40B4-BE49-F238E27FC236}">
                <a16:creationId xmlns:a16="http://schemas.microsoft.com/office/drawing/2014/main" id="{AEBAA30B-3866-4BF6-A5B6-E58FAA338D86}"/>
              </a:ext>
            </a:extLst>
          </p:cNvPr>
          <p:cNvPicPr>
            <a:picLocks noChangeAspect="1"/>
          </p:cNvPicPr>
          <p:nvPr/>
        </p:nvPicPr>
        <p:blipFill>
          <a:blip r:embed="rId2"/>
          <a:stretch>
            <a:fillRect/>
          </a:stretch>
        </p:blipFill>
        <p:spPr>
          <a:xfrm>
            <a:off x="3878179" y="867524"/>
            <a:ext cx="7521751" cy="5819411"/>
          </a:xfrm>
          <a:prstGeom prst="rect">
            <a:avLst/>
          </a:prstGeom>
        </p:spPr>
      </p:pic>
      <p:pic>
        <p:nvPicPr>
          <p:cNvPr id="5" name="图片 4">
            <a:extLst>
              <a:ext uri="{FF2B5EF4-FFF2-40B4-BE49-F238E27FC236}">
                <a16:creationId xmlns:a16="http://schemas.microsoft.com/office/drawing/2014/main" id="{B72779E8-CA9D-407E-9676-D682F4B8281D}"/>
              </a:ext>
            </a:extLst>
          </p:cNvPr>
          <p:cNvPicPr>
            <a:picLocks noChangeAspect="1"/>
          </p:cNvPicPr>
          <p:nvPr/>
        </p:nvPicPr>
        <p:blipFill>
          <a:blip r:embed="rId3"/>
          <a:stretch>
            <a:fillRect/>
          </a:stretch>
        </p:blipFill>
        <p:spPr>
          <a:xfrm>
            <a:off x="475557" y="4161009"/>
            <a:ext cx="3096183" cy="2168824"/>
          </a:xfrm>
          <a:prstGeom prst="rect">
            <a:avLst/>
          </a:prstGeom>
        </p:spPr>
      </p:pic>
      <p:pic>
        <p:nvPicPr>
          <p:cNvPr id="7" name="图片 6">
            <a:extLst>
              <a:ext uri="{FF2B5EF4-FFF2-40B4-BE49-F238E27FC236}">
                <a16:creationId xmlns:a16="http://schemas.microsoft.com/office/drawing/2014/main" id="{67AB08CF-2004-47E9-BED9-05369D5EFCE5}"/>
              </a:ext>
            </a:extLst>
          </p:cNvPr>
          <p:cNvPicPr>
            <a:picLocks noChangeAspect="1"/>
          </p:cNvPicPr>
          <p:nvPr/>
        </p:nvPicPr>
        <p:blipFill>
          <a:blip r:embed="rId4"/>
          <a:stretch>
            <a:fillRect/>
          </a:stretch>
        </p:blipFill>
        <p:spPr>
          <a:xfrm>
            <a:off x="475556" y="1228893"/>
            <a:ext cx="3096183" cy="2534700"/>
          </a:xfrm>
          <a:prstGeom prst="rect">
            <a:avLst/>
          </a:prstGeom>
        </p:spPr>
      </p:pic>
    </p:spTree>
    <p:extLst>
      <p:ext uri="{BB962C8B-B14F-4D97-AF65-F5344CB8AC3E}">
        <p14:creationId xmlns:p14="http://schemas.microsoft.com/office/powerpoint/2010/main" val="1396214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数组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440120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数组：把相同类型的一系列数据统一编制到某一个组别中，可以通过数组名</a:t>
            </a:r>
            <a:r>
              <a:rPr lang="en-US" altLang="zh-CN" sz="2800">
                <a:latin typeface="Consolas" panose="020B0609020204030204" pitchFamily="49" charset="0"/>
              </a:rPr>
              <a:t>+</a:t>
            </a:r>
            <a:r>
              <a:rPr lang="zh-CN" altLang="en-US" sz="2800">
                <a:latin typeface="Consolas" panose="020B0609020204030204" pitchFamily="49" charset="0"/>
              </a:rPr>
              <a:t>索引号简单快捷的操作大量数据</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int x[3];			//</a:t>
            </a:r>
            <a:r>
              <a:rPr lang="zh-CN" altLang="en-US" sz="2800">
                <a:latin typeface="Consolas" panose="020B0609020204030204" pitchFamily="49" charset="0"/>
              </a:rPr>
              <a:t>定义一组变量（</a:t>
            </a:r>
            <a:r>
              <a:rPr lang="en-US" altLang="zh-CN" sz="2800">
                <a:latin typeface="Consolas" panose="020B0609020204030204" pitchFamily="49" charset="0"/>
              </a:rPr>
              <a:t>3</a:t>
            </a:r>
            <a:r>
              <a:rPr lang="zh-CN" altLang="en-US" sz="2800">
                <a:latin typeface="Consolas" panose="020B0609020204030204" pitchFamily="49" charset="0"/>
              </a:rPr>
              <a:t>个）</a:t>
            </a:r>
            <a:endParaRPr lang="en-US" altLang="zh-CN" sz="2800">
              <a:latin typeface="Consolas" panose="020B0609020204030204" pitchFamily="49" charset="0"/>
            </a:endParaRPr>
          </a:p>
          <a:p>
            <a:r>
              <a:rPr lang="en-US" altLang="zh-CN" sz="2800">
                <a:latin typeface="Consolas" panose="020B0609020204030204" pitchFamily="49" charset="0"/>
              </a:rPr>
              <a:t>int x[]={1,2,3};	//</a:t>
            </a:r>
            <a:r>
              <a:rPr lang="zh-CN" altLang="en-US" sz="2800">
                <a:latin typeface="Consolas" panose="020B0609020204030204" pitchFamily="49" charset="0"/>
              </a:rPr>
              <a:t>定义一组变量并初始化</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800">
                <a:latin typeface="Consolas" panose="020B0609020204030204" pitchFamily="49" charset="0"/>
              </a:rPr>
              <a:t>x[0] 		//</a:t>
            </a:r>
            <a:r>
              <a:rPr lang="zh-CN" altLang="en-US" sz="2800">
                <a:latin typeface="Consolas" panose="020B0609020204030204" pitchFamily="49" charset="0"/>
              </a:rPr>
              <a:t>引用数组的第</a:t>
            </a:r>
            <a:r>
              <a:rPr lang="en-US" altLang="zh-CN" sz="2800">
                <a:latin typeface="Consolas" panose="020B0609020204030204" pitchFamily="49" charset="0"/>
              </a:rPr>
              <a:t>0</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x[1] 		//</a:t>
            </a:r>
            <a:r>
              <a:rPr lang="zh-CN" altLang="en-US" sz="2800">
                <a:latin typeface="Consolas" panose="020B0609020204030204" pitchFamily="49" charset="0"/>
              </a:rPr>
              <a:t>引用数组的第</a:t>
            </a:r>
            <a:r>
              <a:rPr lang="en-US" altLang="zh-CN" sz="2800">
                <a:latin typeface="Consolas" panose="020B0609020204030204" pitchFamily="49" charset="0"/>
              </a:rPr>
              <a:t>1</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en-US" altLang="zh-CN" sz="2800">
                <a:latin typeface="Consolas" panose="020B0609020204030204" pitchFamily="49" charset="0"/>
              </a:rPr>
              <a:t>x[2]			//</a:t>
            </a:r>
            <a:r>
              <a:rPr lang="zh-CN" altLang="en-US" sz="2800">
                <a:latin typeface="Consolas" panose="020B0609020204030204" pitchFamily="49" charset="0"/>
              </a:rPr>
              <a:t>引用数组的第</a:t>
            </a:r>
            <a:r>
              <a:rPr lang="en-US" altLang="zh-CN" sz="2800">
                <a:latin typeface="Consolas" panose="020B0609020204030204" pitchFamily="49" charset="0"/>
              </a:rPr>
              <a:t>2</a:t>
            </a:r>
            <a:r>
              <a:rPr lang="zh-CN" altLang="en-US" sz="2800">
                <a:latin typeface="Consolas" panose="020B0609020204030204" pitchFamily="49" charset="0"/>
              </a:rPr>
              <a:t>个变量</a:t>
            </a:r>
            <a:endParaRPr lang="en-US" altLang="zh-CN" sz="2800">
              <a:latin typeface="Consolas" panose="020B0609020204030204" pitchFamily="49" charset="0"/>
            </a:endParaRPr>
          </a:p>
          <a:p>
            <a:r>
              <a:rPr lang="zh-CN" altLang="en-US" sz="2800">
                <a:latin typeface="Consolas" panose="020B0609020204030204" pitchFamily="49" charset="0"/>
              </a:rPr>
              <a:t>引用</a:t>
            </a:r>
            <a:r>
              <a:rPr lang="en-US" altLang="zh-CN" sz="2800">
                <a:latin typeface="Consolas" panose="020B0609020204030204" pitchFamily="49" charset="0"/>
              </a:rPr>
              <a:t>x[3]</a:t>
            </a:r>
            <a:r>
              <a:rPr lang="zh-CN" altLang="en-US" sz="2800">
                <a:latin typeface="Consolas" panose="020B0609020204030204" pitchFamily="49" charset="0"/>
              </a:rPr>
              <a:t>时，数组越界，读出的数值不确定，应避免这种操作</a:t>
            </a:r>
            <a:endParaRPr lang="en-US" altLang="zh-CN" sz="2800">
              <a:latin typeface="Consolas" panose="020B0609020204030204" pitchFamily="49" charset="0"/>
            </a:endParaRPr>
          </a:p>
        </p:txBody>
      </p:sp>
    </p:spTree>
    <p:extLst>
      <p:ext uri="{BB962C8B-B14F-4D97-AF65-F5344CB8AC3E}">
        <p14:creationId xmlns:p14="http://schemas.microsoft.com/office/powerpoint/2010/main" val="2552003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子函数</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1398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子函数：将完成某一种功能的程序代码单独抽取出来形成一个模块，在其它函数中可随时调用此模块，以达到代码的复用和优化程序结构的目的</a:t>
            </a:r>
            <a:endParaRPr lang="en-US" altLang="zh-CN" sz="2800">
              <a:latin typeface="Consolas" panose="020B0609020204030204" pitchFamily="49" charset="0"/>
            </a:endParaRPr>
          </a:p>
          <a:p>
            <a:endParaRPr lang="en-US" altLang="zh-CN" sz="2800">
              <a:latin typeface="Consolas" panose="020B0609020204030204" pitchFamily="49" charset="0"/>
            </a:endParaRPr>
          </a:p>
          <a:p>
            <a:r>
              <a:rPr lang="en-US" altLang="zh-CN" sz="2400">
                <a:latin typeface="Consolas" panose="020B0609020204030204" pitchFamily="49" charset="0"/>
              </a:rPr>
              <a:t>void Function(unsigned char x, y)</a:t>
            </a:r>
          </a:p>
          <a:p>
            <a:r>
              <a:rPr lang="en-US" altLang="zh-CN" sz="2400">
                <a:latin typeface="Consolas" panose="020B0609020204030204" pitchFamily="49" charset="0"/>
              </a:rPr>
              <a:t>{</a:t>
            </a:r>
          </a:p>
          <a:p>
            <a:r>
              <a:rPr lang="en-US" altLang="zh-CN" sz="2400">
                <a:latin typeface="Consolas" panose="020B0609020204030204" pitchFamily="49" charset="0"/>
              </a:rPr>
              <a:t>	</a:t>
            </a:r>
          </a:p>
          <a:p>
            <a:r>
              <a:rPr lang="en-US" altLang="zh-CN" sz="2400">
                <a:latin typeface="Consolas" panose="020B0609020204030204" pitchFamily="49" charset="0"/>
              </a:rPr>
              <a:t>}</a:t>
            </a:r>
          </a:p>
          <a:p>
            <a:endParaRPr lang="en-US" altLang="zh-CN" sz="2400">
              <a:latin typeface="Consolas" panose="020B0609020204030204" pitchFamily="49" charset="0"/>
            </a:endParaRPr>
          </a:p>
          <a:p>
            <a:r>
              <a:rPr lang="zh-CN" altLang="en-US" sz="2400">
                <a:latin typeface="Consolas" panose="020B0609020204030204" pitchFamily="49" charset="0"/>
              </a:rPr>
              <a:t>返回值 函数名（形参）</a:t>
            </a:r>
            <a:endParaRPr lang="en-US" altLang="zh-CN" sz="2400">
              <a:latin typeface="Consolas" panose="020B0609020204030204" pitchFamily="49" charset="0"/>
            </a:endParaRPr>
          </a:p>
          <a:p>
            <a:r>
              <a:rPr lang="en-US" altLang="zh-CN" sz="2400">
                <a:latin typeface="Consolas" panose="020B0609020204030204" pitchFamily="49" charset="0"/>
              </a:rPr>
              <a:t>{</a:t>
            </a:r>
          </a:p>
          <a:p>
            <a:r>
              <a:rPr lang="en-US" altLang="zh-CN" sz="2400">
                <a:latin typeface="Consolas" panose="020B0609020204030204" pitchFamily="49" charset="0"/>
              </a:rPr>
              <a:t>	</a:t>
            </a:r>
            <a:r>
              <a:rPr lang="zh-CN" altLang="en-US" sz="2400">
                <a:latin typeface="Consolas" panose="020B0609020204030204" pitchFamily="49" charset="0"/>
              </a:rPr>
              <a:t>函数体</a:t>
            </a:r>
            <a:endParaRPr lang="en-US" altLang="zh-CN" sz="2400">
              <a:latin typeface="Consolas" panose="020B0609020204030204" pitchFamily="49" charset="0"/>
            </a:endParaRPr>
          </a:p>
          <a:p>
            <a:r>
              <a:rPr lang="en-US" altLang="zh-CN" sz="2400">
                <a:latin typeface="Consolas" panose="020B0609020204030204" pitchFamily="49" charset="0"/>
              </a:rPr>
              <a:t>}</a:t>
            </a:r>
          </a:p>
        </p:txBody>
      </p:sp>
    </p:spTree>
    <p:extLst>
      <p:ext uri="{BB962C8B-B14F-4D97-AF65-F5344CB8AC3E}">
        <p14:creationId xmlns:p14="http://schemas.microsoft.com/office/powerpoint/2010/main" val="2630343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软件设备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2173712" y="5018728"/>
            <a:ext cx="2270171" cy="954107"/>
          </a:xfrm>
          <a:prstGeom prst="rect">
            <a:avLst/>
          </a:prstGeom>
          <a:noFill/>
        </p:spPr>
        <p:txBody>
          <a:bodyPr wrap="square" rtlCol="0">
            <a:spAutoFit/>
          </a:bodyPr>
          <a:lstStyle/>
          <a:p>
            <a:pPr algn="ctr"/>
            <a:r>
              <a:rPr lang="en-US" altLang="zh-CN" sz="2800"/>
              <a:t>Keil5</a:t>
            </a:r>
          </a:p>
          <a:p>
            <a:pPr algn="ctr"/>
            <a:r>
              <a:rPr lang="zh-CN" altLang="en-US" sz="2800"/>
              <a:t>编写程序</a:t>
            </a:r>
            <a:endParaRPr lang="en-US" altLang="zh-CN" sz="2800"/>
          </a:p>
        </p:txBody>
      </p:sp>
      <p:pic>
        <p:nvPicPr>
          <p:cNvPr id="1026" name="Picture 2">
            <a:extLst>
              <a:ext uri="{FF2B5EF4-FFF2-40B4-BE49-F238E27FC236}">
                <a16:creationId xmlns:a16="http://schemas.microsoft.com/office/drawing/2014/main" id="{CD80499C-F876-4392-A67E-B40CDC84B3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1880048" y="1839272"/>
            <a:ext cx="2857500" cy="317945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FF8C402C-7457-4036-AAFA-414DE37C9F3B}"/>
              </a:ext>
            </a:extLst>
          </p:cNvPr>
          <p:cNvPicPr>
            <a:picLocks noChangeAspect="1"/>
          </p:cNvPicPr>
          <p:nvPr/>
        </p:nvPicPr>
        <p:blipFill rotWithShape="1">
          <a:blip r:embed="rId3">
            <a:extLst>
              <a:ext uri="{28A0092B-C50C-407E-A947-70E740481C1C}">
                <a14:useLocalDpi xmlns:a14="http://schemas.microsoft.com/office/drawing/2010/main" val="0"/>
              </a:ext>
            </a:extLst>
          </a:blip>
          <a:srcRect l="12005" t="10167" r="15356" b="10167"/>
          <a:stretch/>
        </p:blipFill>
        <p:spPr>
          <a:xfrm>
            <a:off x="6735651" y="1839272"/>
            <a:ext cx="2857500" cy="3179456"/>
          </a:xfrm>
          <a:prstGeom prst="rect">
            <a:avLst/>
          </a:prstGeom>
        </p:spPr>
      </p:pic>
      <p:sp>
        <p:nvSpPr>
          <p:cNvPr id="7" name="文本框 6">
            <a:extLst>
              <a:ext uri="{FF2B5EF4-FFF2-40B4-BE49-F238E27FC236}">
                <a16:creationId xmlns:a16="http://schemas.microsoft.com/office/drawing/2014/main" id="{C76C350C-DE6E-48D7-81BD-2FEFB1EEF9C2}"/>
              </a:ext>
            </a:extLst>
          </p:cNvPr>
          <p:cNvSpPr txBox="1"/>
          <p:nvPr/>
        </p:nvSpPr>
        <p:spPr>
          <a:xfrm>
            <a:off x="7279649" y="5018728"/>
            <a:ext cx="1769503" cy="954107"/>
          </a:xfrm>
          <a:prstGeom prst="rect">
            <a:avLst/>
          </a:prstGeom>
          <a:noFill/>
        </p:spPr>
        <p:txBody>
          <a:bodyPr wrap="square" rtlCol="0">
            <a:spAutoFit/>
          </a:bodyPr>
          <a:lstStyle/>
          <a:p>
            <a:pPr algn="ctr"/>
            <a:r>
              <a:rPr lang="en-US" altLang="zh-CN" sz="2800"/>
              <a:t>STC-ISP</a:t>
            </a:r>
          </a:p>
          <a:p>
            <a:pPr algn="ctr"/>
            <a:r>
              <a:rPr lang="zh-CN" altLang="en-US" sz="2800"/>
              <a:t>下载程序</a:t>
            </a:r>
            <a:endParaRPr lang="en-US" altLang="zh-CN" sz="2800"/>
          </a:p>
        </p:txBody>
      </p:sp>
    </p:spTree>
    <p:extLst>
      <p:ext uri="{BB962C8B-B14F-4D97-AF65-F5344CB8AC3E}">
        <p14:creationId xmlns:p14="http://schemas.microsoft.com/office/powerpoint/2010/main" val="61668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数码管段码表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313646"/>
            <a:ext cx="11050073" cy="2246769"/>
          </a:xfrm>
          <a:prstGeom prst="rect">
            <a:avLst/>
          </a:prstGeom>
          <a:noFill/>
        </p:spPr>
        <p:txBody>
          <a:bodyPr wrap="square" rtlCol="0">
            <a:spAutoFit/>
          </a:bodyPr>
          <a:lstStyle/>
          <a:p>
            <a:r>
              <a:rPr lang="en-US" altLang="zh-CN" sz="2800">
                <a:latin typeface="Consolas" panose="020B0609020204030204" pitchFamily="49" charset="0"/>
              </a:rPr>
              <a:t>0    1    2    3    4    5    6    7    8    9    0x3F,0x06,0x5B,0x4F,0x66,0x6D,0x7D,0x07,0x7F,0x6F,</a:t>
            </a:r>
          </a:p>
          <a:p>
            <a:endParaRPr lang="en-US" altLang="zh-CN" sz="2800">
              <a:latin typeface="Consolas" panose="020B0609020204030204" pitchFamily="49" charset="0"/>
            </a:endParaRPr>
          </a:p>
          <a:p>
            <a:r>
              <a:rPr lang="en-US" altLang="zh-CN" sz="2800">
                <a:latin typeface="Consolas" panose="020B0609020204030204" pitchFamily="49" charset="0"/>
              </a:rPr>
              <a:t>A    B    C    D    E    F    </a:t>
            </a:r>
            <a:r>
              <a:rPr lang="zh-CN" altLang="en-US" sz="2800">
                <a:latin typeface="Consolas" panose="020B0609020204030204" pitchFamily="49" charset="0"/>
              </a:rPr>
              <a:t>空</a:t>
            </a:r>
            <a:endParaRPr lang="en-US" altLang="zh-CN" sz="2800">
              <a:latin typeface="Consolas" panose="020B0609020204030204" pitchFamily="49" charset="0"/>
            </a:endParaRPr>
          </a:p>
          <a:p>
            <a:r>
              <a:rPr lang="en-US" altLang="zh-CN" sz="2800">
                <a:latin typeface="Consolas" panose="020B0609020204030204" pitchFamily="49" charset="0"/>
              </a:rPr>
              <a:t>0x77,0x7C,0x39,0x5E,0x79,0x71,0x00,</a:t>
            </a:r>
          </a:p>
        </p:txBody>
      </p:sp>
    </p:spTree>
    <p:extLst>
      <p:ext uri="{BB962C8B-B14F-4D97-AF65-F5344CB8AC3E}">
        <p14:creationId xmlns:p14="http://schemas.microsoft.com/office/powerpoint/2010/main" val="350598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数码管驱动方式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4" y="1236373"/>
            <a:ext cx="4657860"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单片机直接扫描：硬件设备简单，但会耗费大量的单片机</a:t>
            </a:r>
            <a:r>
              <a:rPr lang="en-US" altLang="zh-CN" sz="2800"/>
              <a:t>CPU</a:t>
            </a:r>
            <a:r>
              <a:rPr lang="zh-CN" altLang="en-US" sz="2800"/>
              <a:t>时间</a:t>
            </a:r>
            <a:endParaRPr lang="en-US" altLang="zh-CN" sz="2800"/>
          </a:p>
          <a:p>
            <a:pPr marL="457200" indent="-457200">
              <a:buFont typeface="Arial" panose="020B0604020202020204" pitchFamily="34" charset="0"/>
              <a:buChar char="•"/>
            </a:pPr>
            <a:r>
              <a:rPr lang="zh-CN" altLang="en-US" sz="2800"/>
              <a:t>专用驱动芯片：内部自带显存、扫描电路，单片机只需告诉它显示什么即可</a:t>
            </a:r>
            <a:endParaRPr lang="en-US" altLang="zh-CN" sz="2800"/>
          </a:p>
        </p:txBody>
      </p:sp>
      <p:pic>
        <p:nvPicPr>
          <p:cNvPr id="2" name="图片 1">
            <a:extLst>
              <a:ext uri="{FF2B5EF4-FFF2-40B4-BE49-F238E27FC236}">
                <a16:creationId xmlns:a16="http://schemas.microsoft.com/office/drawing/2014/main" id="{7AFEA7BE-7B87-4F8B-80A4-7642C19DC3F5}"/>
              </a:ext>
            </a:extLst>
          </p:cNvPr>
          <p:cNvPicPr>
            <a:picLocks noChangeAspect="1"/>
          </p:cNvPicPr>
          <p:nvPr/>
        </p:nvPicPr>
        <p:blipFill>
          <a:blip r:embed="rId2"/>
          <a:stretch>
            <a:fillRect/>
          </a:stretch>
        </p:blipFill>
        <p:spPr>
          <a:xfrm>
            <a:off x="899286" y="4022687"/>
            <a:ext cx="4001215" cy="2664248"/>
          </a:xfrm>
          <a:prstGeom prst="rect">
            <a:avLst/>
          </a:prstGeom>
        </p:spPr>
      </p:pic>
      <p:pic>
        <p:nvPicPr>
          <p:cNvPr id="3" name="图片 2">
            <a:extLst>
              <a:ext uri="{FF2B5EF4-FFF2-40B4-BE49-F238E27FC236}">
                <a16:creationId xmlns:a16="http://schemas.microsoft.com/office/drawing/2014/main" id="{74A975F6-3626-4506-97CB-0DC10A83FFE5}"/>
              </a:ext>
            </a:extLst>
          </p:cNvPr>
          <p:cNvPicPr>
            <a:picLocks noChangeAspect="1"/>
          </p:cNvPicPr>
          <p:nvPr/>
        </p:nvPicPr>
        <p:blipFill>
          <a:blip r:embed="rId3"/>
          <a:stretch>
            <a:fillRect/>
          </a:stretch>
        </p:blipFill>
        <p:spPr>
          <a:xfrm>
            <a:off x="6096000" y="607172"/>
            <a:ext cx="4776498" cy="3398438"/>
          </a:xfrm>
          <a:prstGeom prst="rect">
            <a:avLst/>
          </a:prstGeom>
        </p:spPr>
      </p:pic>
      <p:pic>
        <p:nvPicPr>
          <p:cNvPr id="5" name="图片 4">
            <a:extLst>
              <a:ext uri="{FF2B5EF4-FFF2-40B4-BE49-F238E27FC236}">
                <a16:creationId xmlns:a16="http://schemas.microsoft.com/office/drawing/2014/main" id="{B54725A2-EC7F-4DBD-9457-3CFB9866F56D}"/>
              </a:ext>
            </a:extLst>
          </p:cNvPr>
          <p:cNvPicPr>
            <a:picLocks noChangeAspect="1"/>
          </p:cNvPicPr>
          <p:nvPr/>
        </p:nvPicPr>
        <p:blipFill>
          <a:blip r:embed="rId4"/>
          <a:stretch>
            <a:fillRect/>
          </a:stretch>
        </p:blipFill>
        <p:spPr>
          <a:xfrm>
            <a:off x="6096000" y="4141059"/>
            <a:ext cx="4776498" cy="2397518"/>
          </a:xfrm>
          <a:prstGeom prst="rect">
            <a:avLst/>
          </a:prstGeom>
        </p:spPr>
      </p:pic>
    </p:spTree>
    <p:extLst>
      <p:ext uri="{BB962C8B-B14F-4D97-AF65-F5344CB8AC3E}">
        <p14:creationId xmlns:p14="http://schemas.microsoft.com/office/powerpoint/2010/main" val="1010320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传统方式编程：所有的函数均放在</a:t>
            </a:r>
            <a:r>
              <a:rPr lang="en-US" altLang="zh-CN" sz="2800"/>
              <a:t>main.c</a:t>
            </a:r>
            <a:r>
              <a:rPr lang="zh-CN" altLang="en-US" sz="2800"/>
              <a:t>里，若使用的模块比较多，则一个文件内会有很多的代码，不利于代码的组织和管理，而且很影响编程者的思路</a:t>
            </a:r>
          </a:p>
          <a:p>
            <a:pPr marL="457200" indent="-457200">
              <a:buFont typeface="Arial" panose="020B0604020202020204" pitchFamily="34" charset="0"/>
              <a:buChar char="•"/>
            </a:pPr>
            <a:r>
              <a:rPr lang="zh-CN" altLang="en-US" sz="2800"/>
              <a:t>模块化编程：把各个模块的代码放在不同的</a:t>
            </a:r>
            <a:r>
              <a:rPr lang="en-US" altLang="zh-CN" sz="2800"/>
              <a:t>.c</a:t>
            </a:r>
            <a:r>
              <a:rPr lang="zh-CN" altLang="en-US" sz="2800"/>
              <a:t>文件里，在</a:t>
            </a:r>
            <a:r>
              <a:rPr lang="en-US" altLang="zh-CN" sz="2800"/>
              <a:t>.h</a:t>
            </a:r>
            <a:r>
              <a:rPr lang="zh-CN" altLang="en-US" sz="2800"/>
              <a:t>文件里提供外部可调用函数的声明，其它</a:t>
            </a:r>
            <a:r>
              <a:rPr lang="en-US" altLang="zh-CN" sz="2800"/>
              <a:t>.c</a:t>
            </a:r>
            <a:r>
              <a:rPr lang="zh-CN" altLang="en-US" sz="2800"/>
              <a:t>文件想使用其中的代码时，只需要</a:t>
            </a:r>
            <a:r>
              <a:rPr lang="en-US" altLang="zh-CN" sz="2800"/>
              <a:t>#include</a:t>
            </a:r>
            <a:r>
              <a:rPr lang="zh-CN" altLang="en-US" sz="2800"/>
              <a:t> </a:t>
            </a:r>
            <a:r>
              <a:rPr lang="en-US" altLang="zh-CN" sz="2800"/>
              <a:t>"XXX.h"</a:t>
            </a:r>
            <a:r>
              <a:rPr lang="zh-CN" altLang="en-US" sz="2800"/>
              <a:t>文件即可。使用模块化编程可极大的提高代码的可阅读性、可维护性、可移植性等</a:t>
            </a:r>
          </a:p>
        </p:txBody>
      </p:sp>
    </p:spTree>
    <p:extLst>
      <p:ext uri="{BB962C8B-B14F-4D97-AF65-F5344CB8AC3E}">
        <p14:creationId xmlns:p14="http://schemas.microsoft.com/office/powerpoint/2010/main" val="1542612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模块化编程框图</a:t>
            </a:r>
          </a:p>
        </p:txBody>
      </p:sp>
      <p:sp>
        <p:nvSpPr>
          <p:cNvPr id="5" name="矩形 4">
            <a:extLst>
              <a:ext uri="{FF2B5EF4-FFF2-40B4-BE49-F238E27FC236}">
                <a16:creationId xmlns:a16="http://schemas.microsoft.com/office/drawing/2014/main" id="{BD72945D-C005-4F41-825A-6D86D7271BAF}"/>
              </a:ext>
            </a:extLst>
          </p:cNvPr>
          <p:cNvSpPr/>
          <p:nvPr/>
        </p:nvSpPr>
        <p:spPr>
          <a:xfrm>
            <a:off x="4932608" y="901521"/>
            <a:ext cx="6787167" cy="53962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853978B6-D6AB-4384-B064-62A5F4E380B7}"/>
              </a:ext>
            </a:extLst>
          </p:cNvPr>
          <p:cNvSpPr/>
          <p:nvPr/>
        </p:nvSpPr>
        <p:spPr>
          <a:xfrm>
            <a:off x="8470006"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void Delay(unsigned int xms)</a:t>
            </a:r>
          </a:p>
          <a:p>
            <a:r>
              <a:rPr lang="en-US" altLang="zh-CN" sz="1400">
                <a:latin typeface="Consolas" panose="020B0609020204030204" pitchFamily="49" charset="0"/>
              </a:rPr>
              <a:t>{</a:t>
            </a:r>
          </a:p>
          <a:p>
            <a:r>
              <a:rPr lang="en-US" altLang="zh-CN" sz="1400">
                <a:latin typeface="Consolas" panose="020B0609020204030204" pitchFamily="49" charset="0"/>
              </a:rPr>
              <a:t>    unsigned char i, j;</a:t>
            </a:r>
          </a:p>
          <a:p>
            <a:r>
              <a:rPr lang="en-US" altLang="zh-CN" sz="1400">
                <a:latin typeface="Consolas" panose="020B0609020204030204" pitchFamily="49" charset="0"/>
              </a:rPr>
              <a:t>    while(xms--)</a:t>
            </a:r>
          </a:p>
          <a:p>
            <a:r>
              <a:rPr lang="en-US" altLang="zh-CN" sz="1400">
                <a:latin typeface="Consolas" panose="020B0609020204030204" pitchFamily="49" charset="0"/>
              </a:rPr>
              <a:t>    {</a:t>
            </a:r>
          </a:p>
          <a:p>
            <a:r>
              <a:rPr lang="en-US" altLang="zh-CN" sz="1400">
                <a:latin typeface="Consolas" panose="020B0609020204030204" pitchFamily="49" charset="0"/>
              </a:rPr>
              <a:t>        i = 2;</a:t>
            </a:r>
          </a:p>
          <a:p>
            <a:r>
              <a:rPr lang="en-US" altLang="zh-CN" sz="1400">
                <a:latin typeface="Consolas" panose="020B0609020204030204" pitchFamily="49" charset="0"/>
              </a:rPr>
              <a:t>        j = 239;</a:t>
            </a:r>
          </a:p>
          <a:p>
            <a:r>
              <a:rPr lang="en-US" altLang="zh-CN" sz="1400">
                <a:latin typeface="Consolas" panose="020B0609020204030204" pitchFamily="49" charset="0"/>
              </a:rPr>
              <a:t>        do</a:t>
            </a:r>
          </a:p>
          <a:p>
            <a:r>
              <a:rPr lang="en-US" altLang="zh-CN" sz="1400">
                <a:latin typeface="Consolas" panose="020B0609020204030204" pitchFamily="49" charset="0"/>
              </a:rPr>
              <a:t>        {</a:t>
            </a:r>
          </a:p>
          <a:p>
            <a:r>
              <a:rPr lang="en-US" altLang="zh-CN" sz="1400">
                <a:latin typeface="Consolas" panose="020B0609020204030204" pitchFamily="49" charset="0"/>
              </a:rPr>
              <a:t>            while (--j);</a:t>
            </a:r>
          </a:p>
          <a:p>
            <a:r>
              <a:rPr lang="en-US" altLang="zh-CN" sz="1400">
                <a:latin typeface="Consolas" panose="020B0609020204030204" pitchFamily="49" charset="0"/>
              </a:rPr>
              <a:t>        } while (--i);</a:t>
            </a:r>
          </a:p>
          <a:p>
            <a:r>
              <a:rPr lang="en-US" altLang="zh-CN" sz="1400">
                <a:latin typeface="Consolas" panose="020B0609020204030204" pitchFamily="49" charset="0"/>
              </a:rPr>
              <a:t>    }</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7" name="矩形 6">
            <a:extLst>
              <a:ext uri="{FF2B5EF4-FFF2-40B4-BE49-F238E27FC236}">
                <a16:creationId xmlns:a16="http://schemas.microsoft.com/office/drawing/2014/main" id="{1C1D3FE7-4B0A-431F-89B6-9E1565B014AD}"/>
              </a:ext>
            </a:extLst>
          </p:cNvPr>
          <p:cNvSpPr/>
          <p:nvPr/>
        </p:nvSpPr>
        <p:spPr>
          <a:xfrm>
            <a:off x="734095"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#include "Delay.h"</a:t>
            </a:r>
          </a:p>
          <a:p>
            <a:endParaRPr lang="en-US" altLang="zh-CN" sz="1400">
              <a:latin typeface="Consolas" panose="020B0609020204030204" pitchFamily="49" charset="0"/>
            </a:endParaRPr>
          </a:p>
          <a:p>
            <a:endParaRPr lang="en-US" altLang="zh-CN" sz="1400">
              <a:latin typeface="Consolas" panose="020B0609020204030204" pitchFamily="49" charset="0"/>
            </a:endParaRPr>
          </a:p>
          <a:p>
            <a:r>
              <a:rPr lang="en-US" altLang="zh-CN" sz="1400">
                <a:latin typeface="Consolas" panose="020B0609020204030204" pitchFamily="49" charset="0"/>
              </a:rPr>
              <a:t>void main()</a:t>
            </a:r>
          </a:p>
          <a:p>
            <a:r>
              <a:rPr lang="en-US" altLang="zh-CN" sz="1400">
                <a:latin typeface="Consolas" panose="020B0609020204030204" pitchFamily="49" charset="0"/>
              </a:rPr>
              <a:t>{</a:t>
            </a:r>
          </a:p>
          <a:p>
            <a:r>
              <a:rPr lang="en-US" altLang="zh-CN" sz="1400">
                <a:latin typeface="Consolas" panose="020B0609020204030204" pitchFamily="49" charset="0"/>
              </a:rPr>
              <a:t>    Delay(10);</a:t>
            </a:r>
          </a:p>
          <a:p>
            <a:r>
              <a:rPr lang="en-US" altLang="zh-CN" sz="1400">
                <a:latin typeface="Consolas" panose="020B0609020204030204" pitchFamily="49" charset="0"/>
              </a:rPr>
              <a:t>}</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zh-CN" altLang="en-US" sz="1400">
              <a:latin typeface="Consolas" panose="020B0609020204030204" pitchFamily="49" charset="0"/>
            </a:endParaRPr>
          </a:p>
        </p:txBody>
      </p:sp>
      <p:sp>
        <p:nvSpPr>
          <p:cNvPr id="8" name="矩形 7">
            <a:extLst>
              <a:ext uri="{FF2B5EF4-FFF2-40B4-BE49-F238E27FC236}">
                <a16:creationId xmlns:a16="http://schemas.microsoft.com/office/drawing/2014/main" id="{1E3E9363-8281-4965-AF3C-5E51241E94B5}"/>
              </a:ext>
            </a:extLst>
          </p:cNvPr>
          <p:cNvSpPr/>
          <p:nvPr/>
        </p:nvSpPr>
        <p:spPr>
          <a:xfrm>
            <a:off x="5164427" y="1075386"/>
            <a:ext cx="2987899" cy="42242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altLang="zh-CN" sz="1400">
                <a:latin typeface="Consolas" panose="020B0609020204030204" pitchFamily="49" charset="0"/>
              </a:rPr>
              <a:t>#ifndef __DELAY_H__</a:t>
            </a:r>
          </a:p>
          <a:p>
            <a:r>
              <a:rPr lang="en-US" altLang="zh-CN" sz="1400">
                <a:latin typeface="Consolas" panose="020B0609020204030204" pitchFamily="49" charset="0"/>
              </a:rPr>
              <a:t>#define __DELAY_H__</a:t>
            </a:r>
          </a:p>
          <a:p>
            <a:endParaRPr lang="en-US" altLang="zh-CN" sz="1400">
              <a:latin typeface="Consolas" panose="020B0609020204030204" pitchFamily="49" charset="0"/>
            </a:endParaRPr>
          </a:p>
          <a:p>
            <a:r>
              <a:rPr lang="en-US" altLang="zh-CN" sz="1400">
                <a:latin typeface="Consolas" panose="020B0609020204030204" pitchFamily="49" charset="0"/>
              </a:rPr>
              <a:t>void Delay(unsigned int xms);</a:t>
            </a:r>
          </a:p>
          <a:p>
            <a:endParaRPr lang="en-US" altLang="zh-CN" sz="1400">
              <a:latin typeface="Consolas" panose="020B0609020204030204" pitchFamily="49" charset="0"/>
            </a:endParaRPr>
          </a:p>
          <a:p>
            <a:r>
              <a:rPr lang="en-US" altLang="zh-CN" sz="1400">
                <a:latin typeface="Consolas" panose="020B0609020204030204" pitchFamily="49" charset="0"/>
              </a:rPr>
              <a:t>#endif</a:t>
            </a: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a:p>
            <a:endParaRPr lang="en-US" altLang="zh-CN" sz="1400">
              <a:latin typeface="Consolas" panose="020B0609020204030204" pitchFamily="49" charset="0"/>
            </a:endParaRPr>
          </a:p>
        </p:txBody>
      </p:sp>
      <p:sp>
        <p:nvSpPr>
          <p:cNvPr id="9" name="文本框 8">
            <a:extLst>
              <a:ext uri="{FF2B5EF4-FFF2-40B4-BE49-F238E27FC236}">
                <a16:creationId xmlns:a16="http://schemas.microsoft.com/office/drawing/2014/main" id="{DB3F376E-0F5F-4647-BC13-134C4E115905}"/>
              </a:ext>
            </a:extLst>
          </p:cNvPr>
          <p:cNvSpPr txBox="1"/>
          <p:nvPr/>
        </p:nvSpPr>
        <p:spPr>
          <a:xfrm>
            <a:off x="6774287" y="5834026"/>
            <a:ext cx="3103808" cy="369332"/>
          </a:xfrm>
          <a:prstGeom prst="rect">
            <a:avLst/>
          </a:prstGeom>
          <a:noFill/>
        </p:spPr>
        <p:txBody>
          <a:bodyPr wrap="square" rtlCol="0">
            <a:spAutoFit/>
          </a:bodyPr>
          <a:lstStyle/>
          <a:p>
            <a:pPr algn="ctr"/>
            <a:r>
              <a:rPr lang="en-US" altLang="zh-CN"/>
              <a:t>Delay</a:t>
            </a:r>
            <a:r>
              <a:rPr lang="zh-CN" altLang="en-US"/>
              <a:t>函数模块化</a:t>
            </a:r>
          </a:p>
        </p:txBody>
      </p:sp>
      <p:sp>
        <p:nvSpPr>
          <p:cNvPr id="10" name="文本框 9">
            <a:extLst>
              <a:ext uri="{FF2B5EF4-FFF2-40B4-BE49-F238E27FC236}">
                <a16:creationId xmlns:a16="http://schemas.microsoft.com/office/drawing/2014/main" id="{90FA1644-BE37-44BE-B8E2-217FE1850566}"/>
              </a:ext>
            </a:extLst>
          </p:cNvPr>
          <p:cNvSpPr txBox="1"/>
          <p:nvPr/>
        </p:nvSpPr>
        <p:spPr>
          <a:xfrm>
            <a:off x="9017358" y="5288855"/>
            <a:ext cx="1893194" cy="369332"/>
          </a:xfrm>
          <a:prstGeom prst="rect">
            <a:avLst/>
          </a:prstGeom>
          <a:noFill/>
        </p:spPr>
        <p:txBody>
          <a:bodyPr wrap="square" rtlCol="0">
            <a:spAutoFit/>
          </a:bodyPr>
          <a:lstStyle/>
          <a:p>
            <a:pPr algn="ctr"/>
            <a:r>
              <a:rPr lang="en-US" altLang="zh-CN"/>
              <a:t>Delay.c</a:t>
            </a:r>
            <a:endParaRPr lang="zh-CN" altLang="en-US"/>
          </a:p>
        </p:txBody>
      </p:sp>
      <p:sp>
        <p:nvSpPr>
          <p:cNvPr id="11" name="文本框 10">
            <a:extLst>
              <a:ext uri="{FF2B5EF4-FFF2-40B4-BE49-F238E27FC236}">
                <a16:creationId xmlns:a16="http://schemas.microsoft.com/office/drawing/2014/main" id="{A17E0AD3-8540-4CAD-B837-044FAE9AB4D2}"/>
              </a:ext>
            </a:extLst>
          </p:cNvPr>
          <p:cNvSpPr txBox="1"/>
          <p:nvPr/>
        </p:nvSpPr>
        <p:spPr>
          <a:xfrm>
            <a:off x="5711779" y="5288855"/>
            <a:ext cx="1893194" cy="369332"/>
          </a:xfrm>
          <a:prstGeom prst="rect">
            <a:avLst/>
          </a:prstGeom>
          <a:noFill/>
        </p:spPr>
        <p:txBody>
          <a:bodyPr wrap="square" rtlCol="0">
            <a:spAutoFit/>
          </a:bodyPr>
          <a:lstStyle/>
          <a:p>
            <a:pPr algn="ctr"/>
            <a:r>
              <a:rPr lang="en-US" altLang="zh-CN"/>
              <a:t>Delay.h</a:t>
            </a:r>
            <a:endParaRPr lang="zh-CN" altLang="en-US"/>
          </a:p>
        </p:txBody>
      </p:sp>
      <p:sp>
        <p:nvSpPr>
          <p:cNvPr id="14" name="文本框 13">
            <a:extLst>
              <a:ext uri="{FF2B5EF4-FFF2-40B4-BE49-F238E27FC236}">
                <a16:creationId xmlns:a16="http://schemas.microsoft.com/office/drawing/2014/main" id="{54FEE505-9E4B-4FE0-9FD1-FEB9545CCF98}"/>
              </a:ext>
            </a:extLst>
          </p:cNvPr>
          <p:cNvSpPr txBox="1"/>
          <p:nvPr/>
        </p:nvSpPr>
        <p:spPr>
          <a:xfrm>
            <a:off x="1286815" y="5288855"/>
            <a:ext cx="1893194" cy="369332"/>
          </a:xfrm>
          <a:prstGeom prst="rect">
            <a:avLst/>
          </a:prstGeom>
          <a:noFill/>
        </p:spPr>
        <p:txBody>
          <a:bodyPr wrap="square" rtlCol="0">
            <a:spAutoFit/>
          </a:bodyPr>
          <a:lstStyle/>
          <a:p>
            <a:pPr algn="ctr"/>
            <a:r>
              <a:rPr lang="en-US" altLang="zh-CN"/>
              <a:t>main.c</a:t>
            </a:r>
            <a:endParaRPr lang="zh-CN" altLang="en-US"/>
          </a:p>
        </p:txBody>
      </p:sp>
      <p:sp>
        <p:nvSpPr>
          <p:cNvPr id="15" name="箭头: 左 14">
            <a:extLst>
              <a:ext uri="{FF2B5EF4-FFF2-40B4-BE49-F238E27FC236}">
                <a16:creationId xmlns:a16="http://schemas.microsoft.com/office/drawing/2014/main" id="{29FB2579-B1C6-4E5C-AD01-3D080D6F2CC0}"/>
              </a:ext>
            </a:extLst>
          </p:cNvPr>
          <p:cNvSpPr/>
          <p:nvPr/>
        </p:nvSpPr>
        <p:spPr>
          <a:xfrm>
            <a:off x="3721993" y="2949262"/>
            <a:ext cx="1442433" cy="57591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1369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模块化编程注意事项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.c</a:t>
            </a:r>
            <a:r>
              <a:rPr lang="zh-CN" altLang="en-US" sz="2800"/>
              <a:t>文件：函数、变量的定义</a:t>
            </a:r>
            <a:endParaRPr lang="en-US" altLang="zh-CN" sz="2800"/>
          </a:p>
          <a:p>
            <a:pPr marL="457200" indent="-457200">
              <a:buFont typeface="Arial" panose="020B0604020202020204" pitchFamily="34" charset="0"/>
              <a:buChar char="•"/>
            </a:pPr>
            <a:r>
              <a:rPr lang="en-US" altLang="zh-CN" sz="2800"/>
              <a:t>.h</a:t>
            </a:r>
            <a:r>
              <a:rPr lang="zh-CN" altLang="en-US" sz="2800"/>
              <a:t>文件：可被外部调用的函数、变量的声明</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任何自定义的变量、函数在调用前必须有定义或声明（同一个</a:t>
            </a:r>
            <a:r>
              <a:rPr lang="en-US" altLang="zh-CN" sz="2800"/>
              <a:t>.c</a:t>
            </a:r>
            <a:r>
              <a:rPr lang="zh-CN" altLang="en-US" sz="2800"/>
              <a:t>）</a:t>
            </a:r>
            <a:endParaRPr lang="en-US" altLang="zh-CN" sz="2800"/>
          </a:p>
          <a:p>
            <a:pPr marL="457200" indent="-457200">
              <a:buFont typeface="Arial" panose="020B0604020202020204" pitchFamily="34" charset="0"/>
              <a:buChar char="•"/>
            </a:pPr>
            <a:r>
              <a:rPr lang="zh-CN" altLang="en-US" sz="2800"/>
              <a:t>使用到的自定义函数的</a:t>
            </a:r>
            <a:r>
              <a:rPr lang="en-US" altLang="zh-CN" sz="2800"/>
              <a:t>.c</a:t>
            </a:r>
            <a:r>
              <a:rPr lang="zh-CN" altLang="en-US" sz="2800"/>
              <a:t>文件必须添加到工程参与编译</a:t>
            </a:r>
            <a:endParaRPr lang="en-US" altLang="zh-CN" sz="2800"/>
          </a:p>
          <a:p>
            <a:pPr marL="457200" indent="-457200">
              <a:buFont typeface="Arial" panose="020B0604020202020204" pitchFamily="34" charset="0"/>
              <a:buChar char="•"/>
            </a:pPr>
            <a:r>
              <a:rPr lang="zh-CN" altLang="en-US" sz="2800"/>
              <a:t>使用到的</a:t>
            </a:r>
            <a:r>
              <a:rPr lang="en-US" altLang="zh-CN" sz="2800"/>
              <a:t>.h</a:t>
            </a:r>
            <a:r>
              <a:rPr lang="zh-CN" altLang="en-US" sz="2800"/>
              <a:t>文件必须要放在编译器可寻找到的地方（工程文件夹根目录、安装目录、自定义）</a:t>
            </a:r>
            <a:endParaRPr lang="en-US" altLang="zh-CN" sz="2800"/>
          </a:p>
        </p:txBody>
      </p:sp>
    </p:spTree>
    <p:extLst>
      <p:ext uri="{BB962C8B-B14F-4D97-AF65-F5344CB8AC3E}">
        <p14:creationId xmlns:p14="http://schemas.microsoft.com/office/powerpoint/2010/main" val="29503875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a:t>
            </a:r>
            <a:r>
              <a:rPr lang="zh-CN" altLang="en-US" sz="3200">
                <a:latin typeface="等线" panose="02010600030101010101" pitchFamily="2" charset="-122"/>
                <a:ea typeface="等线" panose="02010600030101010101" pitchFamily="2" charset="-122"/>
              </a:rPr>
              <a:t>预编译</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latin typeface="Consolas" panose="020B0609020204030204" pitchFamily="49" charset="0"/>
              </a:rPr>
              <a:t>C</a:t>
            </a:r>
            <a:r>
              <a:rPr lang="zh-CN" altLang="en-US" sz="2800">
                <a:latin typeface="Consolas" panose="020B0609020204030204" pitchFamily="49" charset="0"/>
              </a:rPr>
              <a:t>语言的预编译以</a:t>
            </a:r>
            <a:r>
              <a:rPr lang="en-US" altLang="zh-CN" sz="2800">
                <a:latin typeface="Consolas" panose="020B0609020204030204" pitchFamily="49" charset="0"/>
              </a:rPr>
              <a:t>#</a:t>
            </a:r>
            <a:r>
              <a:rPr lang="zh-CN" altLang="en-US" sz="2800">
                <a:latin typeface="Consolas" panose="020B0609020204030204" pitchFamily="49" charset="0"/>
              </a:rPr>
              <a:t>开头，作用是在真正的编译开始之前，对代码做一些处理（预编译）</a:t>
            </a:r>
            <a:endParaRPr lang="en-US" altLang="zh-CN" sz="2800">
              <a:latin typeface="Consolas" panose="020B0609020204030204" pitchFamily="49" charset="0"/>
            </a:endParaRPr>
          </a:p>
        </p:txBody>
      </p:sp>
      <p:graphicFrame>
        <p:nvGraphicFramePr>
          <p:cNvPr id="2" name="表格 1">
            <a:extLst>
              <a:ext uri="{FF2B5EF4-FFF2-40B4-BE49-F238E27FC236}">
                <a16:creationId xmlns:a16="http://schemas.microsoft.com/office/drawing/2014/main" id="{83D3232F-F756-4EFE-8F50-DE4B936B1A33}"/>
              </a:ext>
            </a:extLst>
          </p:cNvPr>
          <p:cNvGraphicFramePr>
            <a:graphicFrameLocks noGrp="1"/>
          </p:cNvGraphicFramePr>
          <p:nvPr>
            <p:extLst>
              <p:ext uri="{D42A27DB-BD31-4B8C-83A1-F6EECF244321}">
                <p14:modId xmlns:p14="http://schemas.microsoft.com/office/powerpoint/2010/main" val="2902666175"/>
              </p:ext>
            </p:extLst>
          </p:nvPr>
        </p:nvGraphicFramePr>
        <p:xfrm>
          <a:off x="748182" y="2442089"/>
          <a:ext cx="10695634" cy="2927928"/>
        </p:xfrm>
        <a:graphic>
          <a:graphicData uri="http://schemas.openxmlformats.org/drawingml/2006/table">
            <a:tbl>
              <a:tblPr firstRow="1" bandRow="1">
                <a:tableStyleId>{93296810-A885-4BE3-A3E7-6D5BEEA58F35}</a:tableStyleId>
              </a:tblPr>
              <a:tblGrid>
                <a:gridCol w="5347817">
                  <a:extLst>
                    <a:ext uri="{9D8B030D-6E8A-4147-A177-3AD203B41FA5}">
                      <a16:colId xmlns:a16="http://schemas.microsoft.com/office/drawing/2014/main" val="3849593204"/>
                    </a:ext>
                  </a:extLst>
                </a:gridCol>
                <a:gridCol w="5347817">
                  <a:extLst>
                    <a:ext uri="{9D8B030D-6E8A-4147-A177-3AD203B41FA5}">
                      <a16:colId xmlns:a16="http://schemas.microsoft.com/office/drawing/2014/main" val="3265036246"/>
                    </a:ext>
                  </a:extLst>
                </a:gridCol>
              </a:tblGrid>
              <a:tr h="487988">
                <a:tc>
                  <a:txBody>
                    <a:bodyPr/>
                    <a:lstStyle/>
                    <a:p>
                      <a:pPr algn="ctr"/>
                      <a:r>
                        <a:rPr lang="zh-CN" altLang="en-US" sz="2400"/>
                        <a:t>预编译</a:t>
                      </a:r>
                    </a:p>
                  </a:txBody>
                  <a:tcPr marL="120326" marR="120326" marT="60163" marB="60163"/>
                </a:tc>
                <a:tc>
                  <a:txBody>
                    <a:bodyPr/>
                    <a:lstStyle/>
                    <a:p>
                      <a:pPr algn="ctr"/>
                      <a:r>
                        <a:rPr lang="zh-CN" altLang="en-US" sz="2400"/>
                        <a:t>意义</a:t>
                      </a:r>
                    </a:p>
                  </a:txBody>
                  <a:tcPr marL="120326" marR="120326" marT="60163" marB="60163"/>
                </a:tc>
                <a:extLst>
                  <a:ext uri="{0D108BD9-81ED-4DB2-BD59-A6C34878D82A}">
                    <a16:rowId xmlns:a16="http://schemas.microsoft.com/office/drawing/2014/main" val="146144557"/>
                  </a:ext>
                </a:extLst>
              </a:tr>
              <a:tr h="487988">
                <a:tc>
                  <a:txBody>
                    <a:bodyPr/>
                    <a:lstStyle/>
                    <a:p>
                      <a:r>
                        <a:rPr lang="en-US" altLang="zh-CN" sz="2400">
                          <a:latin typeface="Consolas" panose="020B0609020204030204" pitchFamily="49" charset="0"/>
                        </a:rPr>
                        <a:t>#include &lt;REGX52.H&gt;</a:t>
                      </a:r>
                      <a:endParaRPr lang="zh-CN" altLang="en-US" sz="2400"/>
                    </a:p>
                  </a:txBody>
                  <a:tcPr marL="120326" marR="120326" marT="60163" marB="60163"/>
                </a:tc>
                <a:tc>
                  <a:txBody>
                    <a:bodyPr/>
                    <a:lstStyle/>
                    <a:p>
                      <a:r>
                        <a:rPr lang="zh-CN" altLang="en-US" sz="2400">
                          <a:latin typeface="Consolas" panose="020B0609020204030204" pitchFamily="49" charset="0"/>
                        </a:rPr>
                        <a:t>把</a:t>
                      </a:r>
                      <a:r>
                        <a:rPr lang="en-US" altLang="zh-CN" sz="2400">
                          <a:latin typeface="Consolas" panose="020B0609020204030204" pitchFamily="49" charset="0"/>
                        </a:rPr>
                        <a:t>REGX52.H</a:t>
                      </a:r>
                      <a:r>
                        <a:rPr lang="zh-CN" altLang="en-US" sz="2400">
                          <a:latin typeface="Consolas" panose="020B0609020204030204" pitchFamily="49" charset="0"/>
                        </a:rPr>
                        <a:t>文件的内容搬到此处</a:t>
                      </a:r>
                      <a:endParaRPr lang="zh-CN" altLang="en-US" sz="2400"/>
                    </a:p>
                  </a:txBody>
                  <a:tcPr marL="120326" marR="120326" marT="60163" marB="60163"/>
                </a:tc>
                <a:extLst>
                  <a:ext uri="{0D108BD9-81ED-4DB2-BD59-A6C34878D82A}">
                    <a16:rowId xmlns:a16="http://schemas.microsoft.com/office/drawing/2014/main" val="3638384871"/>
                  </a:ext>
                </a:extLst>
              </a:tr>
              <a:tr h="487988">
                <a:tc>
                  <a:txBody>
                    <a:bodyPr/>
                    <a:lstStyle/>
                    <a:p>
                      <a:r>
                        <a:rPr lang="en-US" altLang="zh-CN" sz="2400">
                          <a:latin typeface="Consolas" panose="020B0609020204030204" pitchFamily="49" charset="0"/>
                        </a:rPr>
                        <a:t>#define PI 3.14</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PI</a:t>
                      </a:r>
                      <a:r>
                        <a:rPr lang="zh-CN" altLang="en-US" sz="2400">
                          <a:latin typeface="Consolas" panose="020B0609020204030204" pitchFamily="49" charset="0"/>
                        </a:rPr>
                        <a:t>，将</a:t>
                      </a:r>
                      <a:r>
                        <a:rPr lang="en-US" altLang="zh-CN" sz="2400">
                          <a:latin typeface="Consolas" panose="020B0609020204030204" pitchFamily="49" charset="0"/>
                        </a:rPr>
                        <a:t>PI</a:t>
                      </a:r>
                      <a:r>
                        <a:rPr lang="zh-CN" altLang="en-US" sz="2400">
                          <a:latin typeface="Consolas" panose="020B0609020204030204" pitchFamily="49" charset="0"/>
                        </a:rPr>
                        <a:t>替换为</a:t>
                      </a:r>
                      <a:r>
                        <a:rPr lang="en-US" altLang="zh-CN" sz="2400">
                          <a:latin typeface="Consolas" panose="020B0609020204030204" pitchFamily="49" charset="0"/>
                        </a:rPr>
                        <a:t>3.14</a:t>
                      </a:r>
                      <a:endParaRPr lang="zh-CN" altLang="en-US" sz="2400"/>
                    </a:p>
                  </a:txBody>
                  <a:tcPr marL="120326" marR="120326" marT="60163" marB="60163"/>
                </a:tc>
                <a:extLst>
                  <a:ext uri="{0D108BD9-81ED-4DB2-BD59-A6C34878D82A}">
                    <a16:rowId xmlns:a16="http://schemas.microsoft.com/office/drawing/2014/main" val="2821337761"/>
                  </a:ext>
                </a:extLst>
              </a:tr>
              <a:tr h="487988">
                <a:tc>
                  <a:txBody>
                    <a:bodyPr/>
                    <a:lstStyle/>
                    <a:p>
                      <a:r>
                        <a:rPr lang="en-US" altLang="zh-CN" sz="2400">
                          <a:latin typeface="Consolas" panose="020B0609020204030204" pitchFamily="49" charset="0"/>
                        </a:rPr>
                        <a:t>#define ABC</a:t>
                      </a:r>
                      <a:endParaRPr lang="zh-CN" altLang="en-US" sz="2400"/>
                    </a:p>
                  </a:txBody>
                  <a:tcPr marL="120326" marR="120326" marT="60163" marB="60163"/>
                </a:tc>
                <a:tc>
                  <a:txBody>
                    <a:bodyPr/>
                    <a:lstStyle/>
                    <a:p>
                      <a:r>
                        <a:rPr lang="zh-CN" altLang="en-US" sz="2400">
                          <a:latin typeface="Consolas" panose="020B0609020204030204" pitchFamily="49" charset="0"/>
                        </a:rPr>
                        <a:t>定义</a:t>
                      </a:r>
                      <a:r>
                        <a:rPr lang="en-US" altLang="zh-CN" sz="2400">
                          <a:latin typeface="Consolas" panose="020B0609020204030204" pitchFamily="49" charset="0"/>
                        </a:rPr>
                        <a:t>ABC</a:t>
                      </a:r>
                      <a:endParaRPr lang="zh-CN" altLang="en-US" sz="2400"/>
                    </a:p>
                  </a:txBody>
                  <a:tcPr marL="120326" marR="120326" marT="60163" marB="60163"/>
                </a:tc>
                <a:extLst>
                  <a:ext uri="{0D108BD9-81ED-4DB2-BD59-A6C34878D82A}">
                    <a16:rowId xmlns:a16="http://schemas.microsoft.com/office/drawing/2014/main" val="1058239513"/>
                  </a:ext>
                </a:extLst>
              </a:tr>
              <a:tr h="487988">
                <a:tc>
                  <a:txBody>
                    <a:bodyPr/>
                    <a:lstStyle/>
                    <a:p>
                      <a:r>
                        <a:rPr lang="en-US" altLang="zh-CN" sz="2400">
                          <a:latin typeface="Consolas" panose="020B0609020204030204" pitchFamily="49" charset="0"/>
                        </a:rPr>
                        <a:t>#ifndef __XX_H__	</a:t>
                      </a:r>
                      <a:endParaRPr lang="zh-CN" altLang="en-US" sz="2400"/>
                    </a:p>
                  </a:txBody>
                  <a:tcPr marL="120326" marR="120326" marT="60163" marB="60163"/>
                </a:tc>
                <a:tc>
                  <a:txBody>
                    <a:bodyPr/>
                    <a:lstStyle/>
                    <a:p>
                      <a:r>
                        <a:rPr lang="zh-CN" altLang="en-US" sz="2400">
                          <a:latin typeface="Consolas" panose="020B0609020204030204" pitchFamily="49" charset="0"/>
                        </a:rPr>
                        <a:t>如果没有定义</a:t>
                      </a:r>
                      <a:r>
                        <a:rPr lang="en-US" altLang="zh-CN" sz="2400">
                          <a:latin typeface="Consolas" panose="020B0609020204030204" pitchFamily="49" charset="0"/>
                        </a:rPr>
                        <a:t>__XX_H__</a:t>
                      </a:r>
                      <a:endParaRPr lang="zh-CN" altLang="en-US" sz="2400"/>
                    </a:p>
                  </a:txBody>
                  <a:tcPr marL="120326" marR="120326" marT="60163" marB="60163"/>
                </a:tc>
                <a:extLst>
                  <a:ext uri="{0D108BD9-81ED-4DB2-BD59-A6C34878D82A}">
                    <a16:rowId xmlns:a16="http://schemas.microsoft.com/office/drawing/2014/main" val="2751002395"/>
                  </a:ext>
                </a:extLst>
              </a:tr>
              <a:tr h="487988">
                <a:tc>
                  <a:txBody>
                    <a:bodyPr/>
                    <a:lstStyle/>
                    <a:p>
                      <a:r>
                        <a:rPr lang="en-US" altLang="zh-CN" sz="2400">
                          <a:latin typeface="Consolas" panose="020B0609020204030204" pitchFamily="49" charset="0"/>
                        </a:rPr>
                        <a:t>#endif</a:t>
                      </a:r>
                      <a:endParaRPr lang="zh-CN" altLang="en-US" sz="2400"/>
                    </a:p>
                  </a:txBody>
                  <a:tcPr marL="120326" marR="120326" marT="60163" marB="60163"/>
                </a:tc>
                <a:tc>
                  <a:txBody>
                    <a:bodyPr/>
                    <a:lstStyle/>
                    <a:p>
                      <a:r>
                        <a:rPr lang="zh-CN" altLang="en-US" sz="2400">
                          <a:latin typeface="Consolas" panose="020B0609020204030204" pitchFamily="49" charset="0"/>
                        </a:rPr>
                        <a:t>与</a:t>
                      </a:r>
                      <a:r>
                        <a:rPr lang="en-US" altLang="zh-CN" sz="2400">
                          <a:latin typeface="Consolas" panose="020B0609020204030204" pitchFamily="49" charset="0"/>
                        </a:rPr>
                        <a:t>#ifndef,#if</a:t>
                      </a:r>
                      <a:r>
                        <a:rPr lang="zh-CN" altLang="en-US" sz="2400">
                          <a:latin typeface="Consolas" panose="020B0609020204030204" pitchFamily="49" charset="0"/>
                        </a:rPr>
                        <a:t>匹配，组成“括号”</a:t>
                      </a:r>
                      <a:endParaRPr lang="zh-CN" altLang="en-US" sz="2400"/>
                    </a:p>
                  </a:txBody>
                  <a:tcPr marL="120326" marR="120326" marT="60163" marB="60163"/>
                </a:tc>
                <a:extLst>
                  <a:ext uri="{0D108BD9-81ED-4DB2-BD59-A6C34878D82A}">
                    <a16:rowId xmlns:a16="http://schemas.microsoft.com/office/drawing/2014/main" val="93018999"/>
                  </a:ext>
                </a:extLst>
              </a:tr>
            </a:tbl>
          </a:graphicData>
        </a:graphic>
      </p:graphicFrame>
      <p:sp>
        <p:nvSpPr>
          <p:cNvPr id="5" name="文本框 4">
            <a:extLst>
              <a:ext uri="{FF2B5EF4-FFF2-40B4-BE49-F238E27FC236}">
                <a16:creationId xmlns:a16="http://schemas.microsoft.com/office/drawing/2014/main" id="{8C3BD729-F15E-4A90-BB68-AAE7C0B9AA2E}"/>
              </a:ext>
            </a:extLst>
          </p:cNvPr>
          <p:cNvSpPr txBox="1"/>
          <p:nvPr/>
        </p:nvSpPr>
        <p:spPr>
          <a:xfrm>
            <a:off x="570963" y="56216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latin typeface="Consolas" panose="020B0609020204030204" pitchFamily="49" charset="0"/>
              </a:rPr>
              <a:t>此外还有</a:t>
            </a:r>
            <a:r>
              <a:rPr lang="en-US" altLang="zh-CN" sz="2800">
                <a:latin typeface="Consolas" panose="020B0609020204030204" pitchFamily="49" charset="0"/>
              </a:rPr>
              <a:t>#ifdef,#if,#else,#elif,#undef</a:t>
            </a:r>
            <a:r>
              <a:rPr lang="zh-CN" altLang="en-US" sz="2800">
                <a:latin typeface="Consolas" panose="020B0609020204030204" pitchFamily="49" charset="0"/>
              </a:rPr>
              <a:t>等</a:t>
            </a:r>
            <a:endParaRPr lang="en-US" altLang="zh-CN" sz="2800">
              <a:latin typeface="Consolas" panose="020B0609020204030204" pitchFamily="49" charset="0"/>
            </a:endParaRPr>
          </a:p>
        </p:txBody>
      </p:sp>
    </p:spTree>
    <p:extLst>
      <p:ext uri="{BB962C8B-B14F-4D97-AF65-F5344CB8AC3E}">
        <p14:creationId xmlns:p14="http://schemas.microsoft.com/office/powerpoint/2010/main" val="3280384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LCD1602</a:t>
            </a:r>
            <a:r>
              <a:rPr lang="zh-CN" altLang="en-US" sz="3200">
                <a:latin typeface="等线" panose="02010600030101010101" pitchFamily="2" charset="-122"/>
                <a:ea typeface="等线" panose="02010600030101010101" pitchFamily="2" charset="-122"/>
              </a:rPr>
              <a:t>调试工具</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950202"/>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使用</a:t>
            </a:r>
            <a:r>
              <a:rPr lang="en-US" altLang="zh-CN" sz="2800"/>
              <a:t>LCD1602</a:t>
            </a:r>
            <a:r>
              <a:rPr lang="zh-CN" altLang="en-US" sz="2800"/>
              <a:t>液晶屏作为调试窗口，提供类似</a:t>
            </a:r>
            <a:r>
              <a:rPr lang="en-US" altLang="zh-CN" sz="2800"/>
              <a:t>printf</a:t>
            </a:r>
            <a:r>
              <a:rPr lang="zh-CN" altLang="en-US" sz="2800"/>
              <a:t>函数的功能，可实时观察单片机内部数据的变换情况，便于调试和演示。</a:t>
            </a:r>
            <a:endParaRPr lang="en-US" altLang="zh-CN" sz="2800"/>
          </a:p>
          <a:p>
            <a:pPr marL="457200" indent="-457200">
              <a:buFont typeface="Arial" panose="020B0604020202020204" pitchFamily="34" charset="0"/>
              <a:buChar char="•"/>
            </a:pPr>
            <a:r>
              <a:rPr lang="zh-CN" altLang="en-US" sz="2800"/>
              <a:t>本视频提供的</a:t>
            </a:r>
            <a:r>
              <a:rPr lang="en-US" altLang="zh-CN" sz="2800"/>
              <a:t>LCD1602</a:t>
            </a:r>
            <a:r>
              <a:rPr lang="zh-CN" altLang="en-US" sz="2800"/>
              <a:t>代码属于模块化的代码，使用者只需要知道所提供函数的作用和使用方法就可以很容易的使用</a:t>
            </a:r>
            <a:r>
              <a:rPr lang="en-US" altLang="zh-CN" sz="2800"/>
              <a:t>LCD1602</a:t>
            </a:r>
          </a:p>
        </p:txBody>
      </p:sp>
      <p:graphicFrame>
        <p:nvGraphicFramePr>
          <p:cNvPr id="5" name="表格 4">
            <a:extLst>
              <a:ext uri="{FF2B5EF4-FFF2-40B4-BE49-F238E27FC236}">
                <a16:creationId xmlns:a16="http://schemas.microsoft.com/office/drawing/2014/main" id="{287BFF41-C918-4D63-A252-CF82DFBA1DFF}"/>
              </a:ext>
            </a:extLst>
          </p:cNvPr>
          <p:cNvGraphicFramePr>
            <a:graphicFrameLocks noGrp="1"/>
          </p:cNvGraphicFramePr>
          <p:nvPr>
            <p:extLst>
              <p:ext uri="{D42A27DB-BD31-4B8C-83A1-F6EECF244321}">
                <p14:modId xmlns:p14="http://schemas.microsoft.com/office/powerpoint/2010/main" val="280996140"/>
              </p:ext>
            </p:extLst>
          </p:nvPr>
        </p:nvGraphicFramePr>
        <p:xfrm>
          <a:off x="748182" y="2798247"/>
          <a:ext cx="10695634" cy="3888688"/>
        </p:xfrm>
        <a:graphic>
          <a:graphicData uri="http://schemas.openxmlformats.org/drawingml/2006/table">
            <a:tbl>
              <a:tblPr firstRow="1" bandRow="1">
                <a:tableStyleId>{93296810-A885-4BE3-A3E7-6D5BEEA58F35}</a:tableStyleId>
              </a:tblPr>
              <a:tblGrid>
                <a:gridCol w="5306930">
                  <a:extLst>
                    <a:ext uri="{9D8B030D-6E8A-4147-A177-3AD203B41FA5}">
                      <a16:colId xmlns:a16="http://schemas.microsoft.com/office/drawing/2014/main" val="3849593204"/>
                    </a:ext>
                  </a:extLst>
                </a:gridCol>
                <a:gridCol w="5388704">
                  <a:extLst>
                    <a:ext uri="{9D8B030D-6E8A-4147-A177-3AD203B41FA5}">
                      <a16:colId xmlns:a16="http://schemas.microsoft.com/office/drawing/2014/main" val="3265036246"/>
                    </a:ext>
                  </a:extLst>
                </a:gridCol>
              </a:tblGrid>
              <a:tr h="465963">
                <a:tc>
                  <a:txBody>
                    <a:bodyPr/>
                    <a:lstStyle/>
                    <a:p>
                      <a:pPr algn="ctr"/>
                      <a:r>
                        <a:rPr lang="zh-CN" altLang="en-US" sz="2400"/>
                        <a:t>函数</a:t>
                      </a:r>
                    </a:p>
                  </a:txBody>
                  <a:tcPr marL="120326" marR="120326" marT="60163" marB="60163"/>
                </a:tc>
                <a:tc>
                  <a:txBody>
                    <a:bodyPr/>
                    <a:lstStyle/>
                    <a:p>
                      <a:pPr algn="ctr"/>
                      <a:r>
                        <a:rPr lang="zh-CN" altLang="en-US" sz="2400"/>
                        <a:t>作用</a:t>
                      </a:r>
                    </a:p>
                  </a:txBody>
                  <a:tcPr marL="120326" marR="120326" marT="60163" marB="60163"/>
                </a:tc>
                <a:extLst>
                  <a:ext uri="{0D108BD9-81ED-4DB2-BD59-A6C34878D82A}">
                    <a16:rowId xmlns:a16="http://schemas.microsoft.com/office/drawing/2014/main" val="146144557"/>
                  </a:ext>
                </a:extLst>
              </a:tr>
              <a:tr h="465963">
                <a:tc>
                  <a:txBody>
                    <a:bodyPr/>
                    <a:lstStyle/>
                    <a:p>
                      <a:r>
                        <a:rPr lang="en-US" altLang="zh-CN" sz="2400">
                          <a:latin typeface="Consolas" panose="020B0609020204030204" pitchFamily="49" charset="0"/>
                        </a:rPr>
                        <a:t>LCD_Init();</a:t>
                      </a:r>
                      <a:endParaRPr lang="zh-CN" altLang="en-US" sz="2400"/>
                    </a:p>
                  </a:txBody>
                  <a:tcPr marL="120326" marR="120326" marT="60163" marB="60163"/>
                </a:tc>
                <a:tc>
                  <a:txBody>
                    <a:bodyPr/>
                    <a:lstStyle/>
                    <a:p>
                      <a:r>
                        <a:rPr lang="zh-CN" altLang="en-US" sz="2400">
                          <a:latin typeface="Consolas" panose="020B0609020204030204" pitchFamily="49" charset="0"/>
                        </a:rPr>
                        <a:t>初始化</a:t>
                      </a:r>
                      <a:endParaRPr lang="zh-CN" altLang="en-US" sz="2400"/>
                    </a:p>
                  </a:txBody>
                  <a:tcPr marL="120326" marR="120326" marT="60163" marB="60163"/>
                </a:tc>
                <a:extLst>
                  <a:ext uri="{0D108BD9-81ED-4DB2-BD59-A6C34878D82A}">
                    <a16:rowId xmlns:a16="http://schemas.microsoft.com/office/drawing/2014/main" val="3638384871"/>
                  </a:ext>
                </a:extLst>
              </a:tr>
              <a:tr h="465963">
                <a:tc>
                  <a:txBody>
                    <a:bodyPr/>
                    <a:lstStyle/>
                    <a:p>
                      <a:r>
                        <a:rPr lang="en-US" altLang="zh-CN" sz="2400">
                          <a:latin typeface="Consolas" panose="020B0609020204030204" pitchFamily="49" charset="0"/>
                        </a:rPr>
                        <a:t>LCD_ShowChar(1,1,'A');</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显示一个字符</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821337761"/>
                  </a:ext>
                </a:extLst>
              </a:tr>
              <a:tr h="465963">
                <a:tc>
                  <a:txBody>
                    <a:bodyPr/>
                    <a:lstStyle/>
                    <a:p>
                      <a:r>
                        <a:rPr lang="en-US" altLang="zh-CN" sz="2400">
                          <a:latin typeface="Consolas" panose="020B0609020204030204" pitchFamily="49" charset="0"/>
                        </a:rPr>
                        <a:t>LCD_ShowString(1,3,"Hello");</a:t>
                      </a:r>
                      <a:endParaRPr lang="zh-CN" altLang="en-US" sz="2400"/>
                    </a:p>
                  </a:txBody>
                  <a:tcPr marL="120326" marR="120326" marT="60163" marB="60163"/>
                </a:tc>
                <a:tc>
                  <a:txBody>
                    <a:bodyPr/>
                    <a:lstStyle/>
                    <a:p>
                      <a:r>
                        <a:rPr lang="zh-CN" altLang="en-US" sz="2400">
                          <a:latin typeface="Consolas" panose="020B0609020204030204" pitchFamily="49" charset="0"/>
                        </a:rPr>
                        <a:t>显示字符串</a:t>
                      </a:r>
                      <a:endParaRPr lang="zh-CN" altLang="en-US" sz="2400"/>
                    </a:p>
                  </a:txBody>
                  <a:tcPr marL="120326" marR="120326" marT="60163" marB="60163"/>
                </a:tc>
                <a:extLst>
                  <a:ext uri="{0D108BD9-81ED-4DB2-BD59-A6C34878D82A}">
                    <a16:rowId xmlns:a16="http://schemas.microsoft.com/office/drawing/2014/main" val="1058239513"/>
                  </a:ext>
                </a:extLst>
              </a:tr>
              <a:tr h="465963">
                <a:tc>
                  <a:txBody>
                    <a:bodyPr/>
                    <a:lstStyle/>
                    <a:p>
                      <a:r>
                        <a:rPr lang="en-US" altLang="zh-CN" sz="2400">
                          <a:latin typeface="Consolas" panose="020B0609020204030204" pitchFamily="49" charset="0"/>
                        </a:rPr>
                        <a:t>LCD_ShowNum(1,9,123,3);</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751002395"/>
                  </a:ext>
                </a:extLst>
              </a:tr>
              <a:tr h="465963">
                <a:tc>
                  <a:txBody>
                    <a:bodyPr/>
                    <a:lstStyle/>
                    <a:p>
                      <a:r>
                        <a:rPr lang="en-US" altLang="zh-CN" sz="2400">
                          <a:latin typeface="Consolas" panose="020B0609020204030204" pitchFamily="49" charset="0"/>
                        </a:rPr>
                        <a:t>LCD_ShowSignedNum(1,13,-66,2);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显示有符号十进制数字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93018999"/>
                  </a:ext>
                </a:extLst>
              </a:tr>
              <a:tr h="465963">
                <a:tc>
                  <a:txBody>
                    <a:bodyPr/>
                    <a:lstStyle/>
                    <a:p>
                      <a:r>
                        <a:rPr lang="en-US" altLang="zh-CN" sz="2400">
                          <a:latin typeface="Consolas" panose="020B0609020204030204" pitchFamily="49" charset="0"/>
                        </a:rPr>
                        <a:t>LCD_ShowHexNum(2,1,0xA8,2);</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显示十六进制数字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2865492070"/>
                  </a:ext>
                </a:extLst>
              </a:tr>
              <a:tr h="465963">
                <a:tc>
                  <a:txBody>
                    <a:bodyPr/>
                    <a:lstStyle/>
                    <a:p>
                      <a:r>
                        <a:rPr lang="en-US" altLang="zh-CN" sz="2400">
                          <a:latin typeface="Consolas" panose="020B0609020204030204" pitchFamily="49" charset="0"/>
                        </a:rPr>
                        <a:t>LCD_ShowBinNum(2,4,0xAA,8);</a:t>
                      </a:r>
                      <a:endParaRPr lang="zh-CN" altLang="en-US" sz="2400"/>
                    </a:p>
                  </a:txBody>
                  <a:tcPr marL="120326" marR="120326" marT="60163" marB="60163"/>
                </a:tc>
                <a:tc>
                  <a:txBody>
                    <a:bodyPr/>
                    <a:lstStyle/>
                    <a:p>
                      <a:pPr marL="0" indent="0">
                        <a:buFont typeface="Arial" panose="020B0604020202020204" pitchFamily="34" charset="0"/>
                        <a:buNone/>
                      </a:pPr>
                      <a:r>
                        <a:rPr lang="zh-CN" altLang="en-US" sz="2400">
                          <a:latin typeface="Consolas" panose="020B0609020204030204" pitchFamily="49" charset="0"/>
                        </a:rPr>
                        <a:t>显示二进制数字</a:t>
                      </a:r>
                      <a:endParaRPr lang="en-US" altLang="zh-CN" sz="2400">
                        <a:latin typeface="Consolas" panose="020B0609020204030204" pitchFamily="49" charset="0"/>
                      </a:endParaRPr>
                    </a:p>
                  </a:txBody>
                  <a:tcPr marL="120326" marR="120326" marT="60163" marB="60163"/>
                </a:tc>
                <a:extLst>
                  <a:ext uri="{0D108BD9-81ED-4DB2-BD59-A6C34878D82A}">
                    <a16:rowId xmlns:a16="http://schemas.microsoft.com/office/drawing/2014/main" val="31590282"/>
                  </a:ext>
                </a:extLst>
              </a:tr>
            </a:tbl>
          </a:graphicData>
        </a:graphic>
      </p:graphicFrame>
    </p:spTree>
    <p:extLst>
      <p:ext uri="{BB962C8B-B14F-4D97-AF65-F5344CB8AC3E}">
        <p14:creationId xmlns:p14="http://schemas.microsoft.com/office/powerpoint/2010/main" val="1572485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矩阵键盘介绍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在键盘中按键数量较多时，为了减少</a:t>
            </a:r>
            <a:r>
              <a:rPr lang="en-US" altLang="zh-CN" sz="2800"/>
              <a:t>I/O</a:t>
            </a:r>
            <a:r>
              <a:rPr lang="zh-CN" altLang="en-US" sz="2800"/>
              <a:t>口的占用，通常将按键排列成矩阵形式</a:t>
            </a:r>
            <a:endParaRPr lang="en-US" altLang="zh-CN" sz="2800"/>
          </a:p>
          <a:p>
            <a:pPr marL="457200" indent="-457200">
              <a:buFont typeface="Arial" panose="020B0604020202020204" pitchFamily="34" charset="0"/>
              <a:buChar char="•"/>
            </a:pPr>
            <a:r>
              <a:rPr lang="zh-CN" altLang="en-US" sz="2800"/>
              <a:t>采用逐行或逐列的“扫描”，就可以读出任何位置按键的状态</a:t>
            </a:r>
            <a:endParaRPr lang="en-US" altLang="zh-CN" sz="2800"/>
          </a:p>
        </p:txBody>
      </p:sp>
      <p:pic>
        <p:nvPicPr>
          <p:cNvPr id="3" name="图片 2">
            <a:extLst>
              <a:ext uri="{FF2B5EF4-FFF2-40B4-BE49-F238E27FC236}">
                <a16:creationId xmlns:a16="http://schemas.microsoft.com/office/drawing/2014/main" id="{5C40542D-F825-48F9-AA84-AD4EDF53D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525" y="3110766"/>
            <a:ext cx="3123932" cy="3123932"/>
          </a:xfrm>
          <a:prstGeom prst="rect">
            <a:avLst/>
          </a:prstGeom>
        </p:spPr>
      </p:pic>
      <p:pic>
        <p:nvPicPr>
          <p:cNvPr id="5" name="图片 4">
            <a:extLst>
              <a:ext uri="{FF2B5EF4-FFF2-40B4-BE49-F238E27FC236}">
                <a16:creationId xmlns:a16="http://schemas.microsoft.com/office/drawing/2014/main" id="{0E4D49BB-512F-4A68-B21F-99208AB0717A}"/>
              </a:ext>
            </a:extLst>
          </p:cNvPr>
          <p:cNvPicPr>
            <a:picLocks noChangeAspect="1"/>
          </p:cNvPicPr>
          <p:nvPr/>
        </p:nvPicPr>
        <p:blipFill>
          <a:blip r:embed="rId3"/>
          <a:stretch>
            <a:fillRect/>
          </a:stretch>
        </p:blipFill>
        <p:spPr>
          <a:xfrm>
            <a:off x="6002725" y="3110766"/>
            <a:ext cx="4140450" cy="3123932"/>
          </a:xfrm>
          <a:prstGeom prst="rect">
            <a:avLst/>
          </a:prstGeom>
        </p:spPr>
      </p:pic>
    </p:spTree>
    <p:extLst>
      <p:ext uri="{BB962C8B-B14F-4D97-AF65-F5344CB8AC3E}">
        <p14:creationId xmlns:p14="http://schemas.microsoft.com/office/powerpoint/2010/main" val="2635982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扫描的概念</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数码管扫描（输出扫描）</a:t>
            </a:r>
            <a:endParaRPr lang="en-US" altLang="zh-CN" sz="2800"/>
          </a:p>
          <a:p>
            <a:r>
              <a:rPr lang="en-US" altLang="zh-CN" sz="2800"/>
              <a:t>	</a:t>
            </a:r>
            <a:r>
              <a:rPr lang="zh-CN" altLang="en-US" sz="2800"/>
              <a:t>原理：显示第</a:t>
            </a:r>
            <a:r>
              <a:rPr lang="en-US" altLang="zh-CN" sz="2800"/>
              <a:t>1</a:t>
            </a:r>
            <a:r>
              <a:rPr lang="zh-CN" altLang="en-US" sz="2800"/>
              <a:t>位→显示第</a:t>
            </a:r>
            <a:r>
              <a:rPr lang="en-US" altLang="zh-CN" sz="2800"/>
              <a:t>2</a:t>
            </a:r>
            <a:r>
              <a:rPr lang="zh-CN" altLang="en-US" sz="2800"/>
              <a:t>位→显示第</a:t>
            </a:r>
            <a:r>
              <a:rPr lang="en-US" altLang="zh-CN" sz="2800"/>
              <a:t>3</a:t>
            </a:r>
            <a:r>
              <a:rPr lang="zh-CN" altLang="en-US" sz="2800"/>
              <a:t>位→</a:t>
            </a:r>
            <a:r>
              <a:rPr lang="en-US" altLang="zh-CN" sz="2800"/>
              <a:t>……</a:t>
            </a:r>
            <a:r>
              <a:rPr lang="zh-CN" altLang="en-US" sz="2800"/>
              <a:t>，然后快速循环这个过程，最终实现所有数码管同时显示的效果</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矩阵键盘扫描（输入扫描）</a:t>
            </a:r>
            <a:endParaRPr lang="en-US" altLang="zh-CN" sz="2800"/>
          </a:p>
          <a:p>
            <a:r>
              <a:rPr lang="en-US" altLang="zh-CN" sz="2800"/>
              <a:t>	</a:t>
            </a:r>
            <a:r>
              <a:rPr lang="zh-CN" altLang="en-US" sz="2800"/>
              <a:t>原理：读取第</a:t>
            </a:r>
            <a:r>
              <a:rPr lang="en-US" altLang="zh-CN" sz="2800"/>
              <a:t>1</a:t>
            </a:r>
            <a:r>
              <a:rPr lang="zh-CN" altLang="en-US" sz="2800"/>
              <a:t>行</a:t>
            </a:r>
            <a:r>
              <a:rPr lang="en-US" altLang="zh-CN" sz="2800"/>
              <a:t>(</a:t>
            </a:r>
            <a:r>
              <a:rPr lang="zh-CN" altLang="en-US" sz="2800"/>
              <a:t>列</a:t>
            </a:r>
            <a:r>
              <a:rPr lang="en-US" altLang="zh-CN" sz="2800"/>
              <a:t>)</a:t>
            </a:r>
            <a:r>
              <a:rPr lang="zh-CN" altLang="en-US" sz="2800"/>
              <a:t>→读取第</a:t>
            </a:r>
            <a:r>
              <a:rPr lang="en-US" altLang="zh-CN" sz="2800"/>
              <a:t>2</a:t>
            </a:r>
            <a:r>
              <a:rPr lang="zh-CN" altLang="en-US" sz="2800"/>
              <a:t>行</a:t>
            </a:r>
            <a:r>
              <a:rPr lang="en-US" altLang="zh-CN" sz="2800"/>
              <a:t>(</a:t>
            </a:r>
            <a:r>
              <a:rPr lang="zh-CN" altLang="en-US" sz="2800"/>
              <a:t>列</a:t>
            </a:r>
            <a:r>
              <a:rPr lang="en-US" altLang="zh-CN" sz="2800"/>
              <a:t>) </a:t>
            </a:r>
            <a:r>
              <a:rPr lang="zh-CN" altLang="en-US" sz="2800"/>
              <a:t>→读取第</a:t>
            </a:r>
            <a:r>
              <a:rPr lang="en-US" altLang="zh-CN" sz="2800"/>
              <a:t>3</a:t>
            </a:r>
            <a:r>
              <a:rPr lang="zh-CN" altLang="en-US" sz="2800"/>
              <a:t>行</a:t>
            </a:r>
            <a:r>
              <a:rPr lang="en-US" altLang="zh-CN" sz="2800"/>
              <a:t>(</a:t>
            </a:r>
            <a:r>
              <a:rPr lang="zh-CN" altLang="en-US" sz="2800"/>
              <a:t>列</a:t>
            </a:r>
            <a:r>
              <a:rPr lang="en-US" altLang="zh-CN" sz="2800"/>
              <a:t>) </a:t>
            </a:r>
            <a:r>
              <a:rPr lang="zh-CN" altLang="en-US" sz="2800"/>
              <a:t>→ </a:t>
            </a:r>
            <a:r>
              <a:rPr lang="en-US" altLang="zh-CN" sz="2800"/>
              <a:t>……</a:t>
            </a:r>
            <a:r>
              <a:rPr lang="zh-CN" altLang="en-US" sz="2800"/>
              <a:t>，然后快速循环这个过程，最终实现所有按键同时检测的效果</a:t>
            </a:r>
            <a:endParaRPr lang="en-US" altLang="zh-CN" sz="2800"/>
          </a:p>
          <a:p>
            <a:endParaRPr lang="en-US" altLang="zh-CN" sz="2800"/>
          </a:p>
          <a:p>
            <a:pPr marL="457200" indent="-457200">
              <a:buFont typeface="Arial" panose="020B0604020202020204" pitchFamily="34" charset="0"/>
              <a:buChar char="•"/>
            </a:pPr>
            <a:r>
              <a:rPr lang="zh-CN" altLang="en-US" sz="2800"/>
              <a:t>以上两种扫描方式的共性：节省</a:t>
            </a:r>
            <a:r>
              <a:rPr lang="en-US" altLang="zh-CN" sz="2800"/>
              <a:t>I/O</a:t>
            </a:r>
            <a:r>
              <a:rPr lang="zh-CN" altLang="en-US" sz="2800"/>
              <a:t>口</a:t>
            </a:r>
            <a:endParaRPr lang="en-US" altLang="zh-CN" sz="2800"/>
          </a:p>
        </p:txBody>
      </p:sp>
    </p:spTree>
    <p:extLst>
      <p:ext uri="{BB962C8B-B14F-4D97-AF65-F5344CB8AC3E}">
        <p14:creationId xmlns:p14="http://schemas.microsoft.com/office/powerpoint/2010/main" val="128796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定时器介绍：</a:t>
            </a:r>
            <a:r>
              <a:rPr lang="en-US" altLang="zh-CN" sz="2800"/>
              <a:t>51</a:t>
            </a:r>
            <a:r>
              <a:rPr lang="zh-CN" altLang="en-US" sz="2800"/>
              <a:t>单片机的定时器属于单片机的内部资源，其电路的连接和运转均在单片机内部完成</a:t>
            </a:r>
            <a:endParaRPr lang="en-US" altLang="zh-CN" sz="2800"/>
          </a:p>
          <a:p>
            <a:pPr marL="457200" indent="-457200">
              <a:buFont typeface="Arial" panose="020B0604020202020204" pitchFamily="34" charset="0"/>
              <a:buChar char="•"/>
            </a:pPr>
            <a:r>
              <a:rPr lang="zh-CN" altLang="en-US" sz="2800"/>
              <a:t>定时器作用：</a:t>
            </a:r>
            <a:endParaRPr lang="en-US" altLang="zh-CN" sz="2800"/>
          </a:p>
          <a:p>
            <a:pPr lvl="1"/>
            <a:r>
              <a:rPr lang="zh-CN" altLang="en-US" sz="2800"/>
              <a:t>（</a:t>
            </a:r>
            <a:r>
              <a:rPr lang="en-US" altLang="zh-CN" sz="2800"/>
              <a:t>1</a:t>
            </a:r>
            <a:r>
              <a:rPr lang="zh-CN" altLang="en-US" sz="2800"/>
              <a:t>）用于计时系统，可实现软件计时，或者使程序每隔一固定时间完成一项操作</a:t>
            </a:r>
            <a:endParaRPr lang="en-US" altLang="zh-CN" sz="2800"/>
          </a:p>
          <a:p>
            <a:pPr lvl="1"/>
            <a:r>
              <a:rPr lang="zh-CN" altLang="en-US" sz="2800"/>
              <a:t>（</a:t>
            </a:r>
            <a:r>
              <a:rPr lang="en-US" altLang="zh-CN" sz="2800"/>
              <a:t>2</a:t>
            </a:r>
            <a:r>
              <a:rPr lang="zh-CN" altLang="en-US" sz="2800"/>
              <a:t>）替代长时间的</a:t>
            </a:r>
            <a:r>
              <a:rPr lang="en-US" altLang="zh-CN" sz="2800"/>
              <a:t>Delay</a:t>
            </a:r>
            <a:r>
              <a:rPr lang="zh-CN" altLang="en-US" sz="2800"/>
              <a:t>，提高</a:t>
            </a:r>
            <a:r>
              <a:rPr lang="en-US" altLang="zh-CN" sz="2800"/>
              <a:t>CPU</a:t>
            </a:r>
            <a:r>
              <a:rPr lang="zh-CN" altLang="en-US" sz="2800"/>
              <a:t>的运行效率和处理速度</a:t>
            </a:r>
            <a:endParaRPr lang="en-US" altLang="zh-CN" sz="2800"/>
          </a:p>
          <a:p>
            <a:pPr lvl="1"/>
            <a:r>
              <a:rPr lang="zh-CN" altLang="en-US" sz="2800"/>
              <a:t>（</a:t>
            </a:r>
            <a:r>
              <a:rPr lang="en-US" altLang="zh-CN" sz="2800"/>
              <a:t>…</a:t>
            </a:r>
            <a:r>
              <a:rPr lang="zh-CN" altLang="en-US" sz="2800"/>
              <a:t>）</a:t>
            </a:r>
            <a:endParaRPr lang="en-US" altLang="zh-CN" sz="2800"/>
          </a:p>
        </p:txBody>
      </p:sp>
    </p:spTree>
    <p:extLst>
      <p:ext uri="{BB962C8B-B14F-4D97-AF65-F5344CB8AC3E}">
        <p14:creationId xmlns:p14="http://schemas.microsoft.com/office/powerpoint/2010/main" val="131614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资料准备</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r>
              <a:rPr lang="zh-CN" altLang="en-US" sz="2800"/>
              <a:t>开发板资料：</a:t>
            </a:r>
            <a:endParaRPr lang="en-US" altLang="zh-CN" sz="2800"/>
          </a:p>
          <a:p>
            <a:r>
              <a:rPr lang="en-US" altLang="zh-CN" sz="2800"/>
              <a:t>	</a:t>
            </a:r>
          </a:p>
          <a:p>
            <a:endParaRPr lang="en-US" altLang="zh-CN" sz="2800"/>
          </a:p>
          <a:p>
            <a:r>
              <a:rPr lang="zh-CN" altLang="en-US" sz="2800"/>
              <a:t>密码：</a:t>
            </a:r>
            <a:endParaRPr lang="en-US" altLang="zh-CN" sz="2800"/>
          </a:p>
          <a:p>
            <a:r>
              <a:rPr lang="en-US" altLang="zh-CN" sz="2800"/>
              <a:t>	</a:t>
            </a:r>
          </a:p>
        </p:txBody>
      </p:sp>
    </p:spTree>
    <p:extLst>
      <p:ext uri="{BB962C8B-B14F-4D97-AF65-F5344CB8AC3E}">
        <p14:creationId xmlns:p14="http://schemas.microsoft.com/office/powerpoint/2010/main" val="1631404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定时器资源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定时器个数：</a:t>
            </a:r>
            <a:r>
              <a:rPr lang="en-US" altLang="zh-CN" sz="2800"/>
              <a:t>3</a:t>
            </a:r>
            <a:r>
              <a:rPr lang="zh-CN" altLang="en-US" sz="2800"/>
              <a:t>个（</a:t>
            </a:r>
            <a:r>
              <a:rPr lang="en-US" altLang="zh-CN" sz="2800"/>
              <a:t>T0</a:t>
            </a:r>
            <a:r>
              <a:rPr lang="zh-CN" altLang="en-US" sz="2800"/>
              <a:t>、</a:t>
            </a:r>
            <a:r>
              <a:rPr lang="en-US" altLang="zh-CN" sz="2800"/>
              <a:t>T1</a:t>
            </a:r>
            <a:r>
              <a:rPr lang="zh-CN" altLang="en-US" sz="2800"/>
              <a:t>、</a:t>
            </a:r>
            <a:r>
              <a:rPr lang="en-US" altLang="zh-CN" sz="2800"/>
              <a:t>T2</a:t>
            </a:r>
            <a:r>
              <a:rPr lang="zh-CN" altLang="en-US" sz="2800"/>
              <a:t>），</a:t>
            </a:r>
            <a:r>
              <a:rPr lang="en-US" altLang="zh-CN" sz="2800"/>
              <a:t>T0</a:t>
            </a:r>
            <a:r>
              <a:rPr lang="zh-CN" altLang="en-US" sz="2800"/>
              <a:t>和</a:t>
            </a:r>
            <a:r>
              <a:rPr lang="en-US" altLang="zh-CN" sz="2800"/>
              <a:t>T1</a:t>
            </a:r>
            <a:r>
              <a:rPr lang="zh-CN" altLang="en-US" sz="2800"/>
              <a:t>与传统的</a:t>
            </a:r>
            <a:r>
              <a:rPr lang="en-US" altLang="zh-CN" sz="2800"/>
              <a:t>51</a:t>
            </a:r>
            <a:r>
              <a:rPr lang="zh-CN" altLang="en-US" sz="2800"/>
              <a:t>单片机兼容，</a:t>
            </a:r>
            <a:r>
              <a:rPr lang="en-US" altLang="zh-CN" sz="2800"/>
              <a:t>T2</a:t>
            </a:r>
            <a:r>
              <a:rPr lang="zh-CN" altLang="en-US" sz="2800"/>
              <a:t>是此型号单片机增加的资源</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注意：定时器的资源和单片机的型号是关联在一起的，不同的型号可能会有不同的定时器个数和操作方式，但一般来说，</a:t>
            </a:r>
            <a:r>
              <a:rPr lang="en-US" altLang="zh-CN" sz="2800"/>
              <a:t>T0</a:t>
            </a:r>
            <a:r>
              <a:rPr lang="zh-CN" altLang="en-US" sz="2800"/>
              <a:t>和</a:t>
            </a:r>
            <a:r>
              <a:rPr lang="en-US" altLang="zh-CN" sz="2800"/>
              <a:t>T1</a:t>
            </a:r>
            <a:r>
              <a:rPr lang="zh-CN" altLang="en-US" sz="2800"/>
              <a:t>的操作方式是所有</a:t>
            </a:r>
            <a:r>
              <a:rPr lang="en-US" altLang="zh-CN" sz="2800"/>
              <a:t>51</a:t>
            </a:r>
            <a:r>
              <a:rPr lang="zh-CN" altLang="en-US" sz="2800"/>
              <a:t>单片机所共有的</a:t>
            </a:r>
            <a:endParaRPr lang="en-US" altLang="zh-CN" sz="2800"/>
          </a:p>
        </p:txBody>
      </p:sp>
    </p:spTree>
    <p:extLst>
      <p:ext uri="{BB962C8B-B14F-4D97-AF65-F5344CB8AC3E}">
        <p14:creationId xmlns:p14="http://schemas.microsoft.com/office/powerpoint/2010/main" val="265132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定时器框图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1023869" y="4895565"/>
            <a:ext cx="2408349" cy="954107"/>
          </a:xfrm>
          <a:prstGeom prst="rect">
            <a:avLst/>
          </a:prstGeom>
          <a:noFill/>
        </p:spPr>
        <p:txBody>
          <a:bodyPr wrap="square" rtlCol="0">
            <a:spAutoFit/>
          </a:bodyPr>
          <a:lstStyle/>
          <a:p>
            <a:pPr algn="ctr"/>
            <a:r>
              <a:rPr lang="zh-CN" altLang="en-US" sz="2800"/>
              <a:t>提供计数单元的时钟脉冲</a:t>
            </a:r>
            <a:endParaRPr lang="en-US" altLang="zh-CN" sz="2800"/>
          </a:p>
        </p:txBody>
      </p:sp>
      <p:sp>
        <p:nvSpPr>
          <p:cNvPr id="2" name="矩形 1">
            <a:extLst>
              <a:ext uri="{FF2B5EF4-FFF2-40B4-BE49-F238E27FC236}">
                <a16:creationId xmlns:a16="http://schemas.microsoft.com/office/drawing/2014/main" id="{9DCB53FF-D5A3-45BE-A49A-335F4A419E33}"/>
              </a:ext>
            </a:extLst>
          </p:cNvPr>
          <p:cNvSpPr/>
          <p:nvPr/>
        </p:nvSpPr>
        <p:spPr>
          <a:xfrm>
            <a:off x="4891824"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计数单元</a:t>
            </a:r>
          </a:p>
        </p:txBody>
      </p:sp>
      <p:sp>
        <p:nvSpPr>
          <p:cNvPr id="5" name="矩形 4">
            <a:extLst>
              <a:ext uri="{FF2B5EF4-FFF2-40B4-BE49-F238E27FC236}">
                <a16:creationId xmlns:a16="http://schemas.microsoft.com/office/drawing/2014/main" id="{7E213DF5-A3A6-426C-84A6-75860BA08552}"/>
              </a:ext>
            </a:extLst>
          </p:cNvPr>
          <p:cNvSpPr/>
          <p:nvPr/>
        </p:nvSpPr>
        <p:spPr>
          <a:xfrm>
            <a:off x="1023870" y="3383137"/>
            <a:ext cx="2408349" cy="129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时钟</a:t>
            </a:r>
          </a:p>
        </p:txBody>
      </p:sp>
      <p:sp>
        <p:nvSpPr>
          <p:cNvPr id="7" name="矩形 6">
            <a:extLst>
              <a:ext uri="{FF2B5EF4-FFF2-40B4-BE49-F238E27FC236}">
                <a16:creationId xmlns:a16="http://schemas.microsoft.com/office/drawing/2014/main" id="{C35E7165-E874-4489-A07D-D5A842483B95}"/>
              </a:ext>
            </a:extLst>
          </p:cNvPr>
          <p:cNvSpPr/>
          <p:nvPr/>
        </p:nvSpPr>
        <p:spPr>
          <a:xfrm>
            <a:off x="8759781" y="3383137"/>
            <a:ext cx="2408349" cy="1297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中断系统</a:t>
            </a:r>
          </a:p>
        </p:txBody>
      </p:sp>
      <p:sp>
        <p:nvSpPr>
          <p:cNvPr id="3" name="箭头: 右 2">
            <a:extLst>
              <a:ext uri="{FF2B5EF4-FFF2-40B4-BE49-F238E27FC236}">
                <a16:creationId xmlns:a16="http://schemas.microsoft.com/office/drawing/2014/main" id="{4566D2A1-4EA9-43BD-9EDD-E82BC4082990}"/>
              </a:ext>
            </a:extLst>
          </p:cNvPr>
          <p:cNvSpPr/>
          <p:nvPr/>
        </p:nvSpPr>
        <p:spPr>
          <a:xfrm>
            <a:off x="3432219"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968495EA-B58B-4FE5-A971-0374B0E3AB0C}"/>
              </a:ext>
            </a:extLst>
          </p:cNvPr>
          <p:cNvSpPr/>
          <p:nvPr/>
        </p:nvSpPr>
        <p:spPr>
          <a:xfrm>
            <a:off x="7300173" y="3848341"/>
            <a:ext cx="1459605" cy="37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FE041B0-FA03-4081-B030-E28B0B7C6802}"/>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定时器在单片机内部就像一个小闹钟一样，根据时钟的输出信号，每隔“一秒”，计数单元的数值就增加一，当计数单元数值增加到“设定的闹钟提醒时间”时，计数单元就会向中断系统发出中断申请，产生“响铃提醒”，使程序跳转到中断服务函数中执行</a:t>
            </a:r>
            <a:endParaRPr lang="en-US" altLang="zh-CN" sz="2800"/>
          </a:p>
        </p:txBody>
      </p:sp>
      <p:sp>
        <p:nvSpPr>
          <p:cNvPr id="10" name="文本框 9">
            <a:extLst>
              <a:ext uri="{FF2B5EF4-FFF2-40B4-BE49-F238E27FC236}">
                <a16:creationId xmlns:a16="http://schemas.microsoft.com/office/drawing/2014/main" id="{A0DE4442-D4F4-4A5C-908C-97C54537317A}"/>
              </a:ext>
            </a:extLst>
          </p:cNvPr>
          <p:cNvSpPr txBox="1"/>
          <p:nvPr/>
        </p:nvSpPr>
        <p:spPr>
          <a:xfrm>
            <a:off x="5086078" y="4895566"/>
            <a:ext cx="2019839" cy="523220"/>
          </a:xfrm>
          <a:prstGeom prst="rect">
            <a:avLst/>
          </a:prstGeom>
          <a:noFill/>
        </p:spPr>
        <p:txBody>
          <a:bodyPr wrap="square" rtlCol="0">
            <a:spAutoFit/>
          </a:bodyPr>
          <a:lstStyle/>
          <a:p>
            <a:pPr algn="ctr"/>
            <a:r>
              <a:rPr lang="zh-CN" altLang="en-US" sz="2800"/>
              <a:t>时钟计数</a:t>
            </a:r>
            <a:endParaRPr lang="en-US" altLang="zh-CN" sz="2800"/>
          </a:p>
        </p:txBody>
      </p:sp>
      <p:sp>
        <p:nvSpPr>
          <p:cNvPr id="11" name="文本框 10">
            <a:extLst>
              <a:ext uri="{FF2B5EF4-FFF2-40B4-BE49-F238E27FC236}">
                <a16:creationId xmlns:a16="http://schemas.microsoft.com/office/drawing/2014/main" id="{70945B31-B6A2-4CDA-85E0-0672BDC852E4}"/>
              </a:ext>
            </a:extLst>
          </p:cNvPr>
          <p:cNvSpPr txBox="1"/>
          <p:nvPr/>
        </p:nvSpPr>
        <p:spPr>
          <a:xfrm>
            <a:off x="8703434" y="4895564"/>
            <a:ext cx="2521041" cy="954107"/>
          </a:xfrm>
          <a:prstGeom prst="rect">
            <a:avLst/>
          </a:prstGeom>
          <a:noFill/>
        </p:spPr>
        <p:txBody>
          <a:bodyPr wrap="square" rtlCol="0">
            <a:spAutoFit/>
          </a:bodyPr>
          <a:lstStyle/>
          <a:p>
            <a:pPr algn="ctr"/>
            <a:r>
              <a:rPr lang="zh-CN" altLang="en-US" sz="2800"/>
              <a:t>产生中断，执行定时任务</a:t>
            </a:r>
            <a:endParaRPr lang="en-US" altLang="zh-CN" sz="2800"/>
          </a:p>
        </p:txBody>
      </p:sp>
    </p:spTree>
    <p:extLst>
      <p:ext uri="{BB962C8B-B14F-4D97-AF65-F5344CB8AC3E}">
        <p14:creationId xmlns:p14="http://schemas.microsoft.com/office/powerpoint/2010/main" val="4253836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定时器工作模式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的</a:t>
            </a:r>
            <a:r>
              <a:rPr lang="en-US" altLang="zh-CN" sz="2800"/>
              <a:t>T0</a:t>
            </a:r>
            <a:r>
              <a:rPr lang="zh-CN" altLang="en-US" sz="2800"/>
              <a:t>和</a:t>
            </a:r>
            <a:r>
              <a:rPr lang="en-US" altLang="zh-CN" sz="2800"/>
              <a:t>T1</a:t>
            </a:r>
            <a:r>
              <a:rPr lang="zh-CN" altLang="en-US" sz="2800"/>
              <a:t>均有四种工作模式：</a:t>
            </a:r>
            <a:endParaRPr lang="en-US" altLang="zh-CN" sz="2800"/>
          </a:p>
          <a:p>
            <a:r>
              <a:rPr lang="en-US" altLang="zh-CN" sz="2800"/>
              <a:t>	</a:t>
            </a:r>
            <a:r>
              <a:rPr lang="zh-CN" altLang="en-US" sz="2800"/>
              <a:t>模式</a:t>
            </a:r>
            <a:r>
              <a:rPr lang="en-US" altLang="zh-CN" sz="2800"/>
              <a:t>0</a:t>
            </a:r>
            <a:r>
              <a:rPr lang="zh-CN" altLang="en-US" sz="2800"/>
              <a:t>：</a:t>
            </a:r>
            <a:r>
              <a:rPr lang="en-US" altLang="zh-CN" sz="2800"/>
              <a:t>13</a:t>
            </a:r>
            <a:r>
              <a:rPr lang="zh-CN" altLang="en-US" sz="2800"/>
              <a:t>位定时器</a:t>
            </a:r>
            <a:r>
              <a:rPr lang="en-US" altLang="zh-CN" sz="2800"/>
              <a:t>/</a:t>
            </a:r>
            <a:r>
              <a:rPr lang="zh-CN" altLang="en-US" sz="2800"/>
              <a:t>计数器</a:t>
            </a:r>
            <a:endParaRPr lang="en-US" altLang="zh-CN" sz="2800"/>
          </a:p>
          <a:p>
            <a:r>
              <a:rPr lang="en-US" altLang="zh-CN" sz="2800"/>
              <a:t>	</a:t>
            </a:r>
            <a:r>
              <a:rPr lang="zh-CN" altLang="en-US" sz="2800"/>
              <a:t>模式</a:t>
            </a:r>
            <a:r>
              <a:rPr lang="en-US" altLang="zh-CN" sz="2800"/>
              <a:t>1</a:t>
            </a:r>
            <a:r>
              <a:rPr lang="zh-CN" altLang="en-US" sz="2800"/>
              <a:t>：</a:t>
            </a:r>
            <a:r>
              <a:rPr lang="en-US" altLang="zh-CN" sz="2800"/>
              <a:t>16</a:t>
            </a:r>
            <a:r>
              <a:rPr lang="zh-CN" altLang="en-US" sz="2800"/>
              <a:t>位定时器</a:t>
            </a:r>
            <a:r>
              <a:rPr lang="en-US" altLang="zh-CN" sz="2800"/>
              <a:t>/</a:t>
            </a:r>
            <a:r>
              <a:rPr lang="zh-CN" altLang="en-US" sz="2800"/>
              <a:t>计数器（常用）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8</a:t>
            </a:r>
            <a:r>
              <a:rPr lang="zh-CN" altLang="en-US" sz="2800"/>
              <a:t>位自动重装模式</a:t>
            </a:r>
            <a:endParaRPr lang="en-US" altLang="zh-CN" sz="2800"/>
          </a:p>
          <a:p>
            <a:r>
              <a:rPr lang="en-US" altLang="zh-CN" sz="2800"/>
              <a:t>	</a:t>
            </a:r>
            <a:r>
              <a:rPr lang="zh-CN" altLang="en-US" sz="2800"/>
              <a:t>模式</a:t>
            </a:r>
            <a:r>
              <a:rPr lang="en-US" altLang="zh-CN" sz="2800"/>
              <a:t>3</a:t>
            </a:r>
            <a:r>
              <a:rPr lang="zh-CN" altLang="en-US" sz="2800"/>
              <a:t>：两个</a:t>
            </a:r>
            <a:r>
              <a:rPr lang="en-US" altLang="zh-CN" sz="2800"/>
              <a:t>8</a:t>
            </a:r>
            <a:r>
              <a:rPr lang="zh-CN" altLang="en-US" sz="2800"/>
              <a:t>位计数器</a:t>
            </a:r>
            <a:endParaRPr lang="en-US" altLang="zh-CN" sz="2800"/>
          </a:p>
          <a:p>
            <a:pPr marL="457200" indent="-457200">
              <a:buFont typeface="Arial" panose="020B0604020202020204" pitchFamily="34" charset="0"/>
              <a:buChar char="•"/>
            </a:pPr>
            <a:r>
              <a:rPr lang="zh-CN" altLang="en-US" sz="2800"/>
              <a:t>工作模式</a:t>
            </a:r>
            <a:r>
              <a:rPr lang="en-US" altLang="zh-CN" sz="2800"/>
              <a:t>1</a:t>
            </a:r>
            <a:r>
              <a:rPr lang="zh-CN" altLang="en-US" sz="2800"/>
              <a:t>框图：</a:t>
            </a:r>
            <a:endParaRPr lang="en-US" altLang="zh-CN" sz="2800"/>
          </a:p>
        </p:txBody>
      </p:sp>
      <p:pic>
        <p:nvPicPr>
          <p:cNvPr id="2" name="图片 1">
            <a:extLst>
              <a:ext uri="{FF2B5EF4-FFF2-40B4-BE49-F238E27FC236}">
                <a16:creationId xmlns:a16="http://schemas.microsoft.com/office/drawing/2014/main" id="{6614FCF6-B0C2-4CB2-A1DF-05261DBAEC88}"/>
              </a:ext>
            </a:extLst>
          </p:cNvPr>
          <p:cNvPicPr>
            <a:picLocks noChangeAspect="1"/>
          </p:cNvPicPr>
          <p:nvPr/>
        </p:nvPicPr>
        <p:blipFill>
          <a:blip r:embed="rId2"/>
          <a:stretch>
            <a:fillRect/>
          </a:stretch>
        </p:blipFill>
        <p:spPr>
          <a:xfrm>
            <a:off x="2076189" y="3914029"/>
            <a:ext cx="7312510" cy="2691852"/>
          </a:xfrm>
          <a:prstGeom prst="rect">
            <a:avLst/>
          </a:prstGeom>
        </p:spPr>
      </p:pic>
    </p:spTree>
    <p:extLst>
      <p:ext uri="{BB962C8B-B14F-4D97-AF65-F5344CB8AC3E}">
        <p14:creationId xmlns:p14="http://schemas.microsoft.com/office/powerpoint/2010/main" val="887487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定时器时钟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4003808"/>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err="1"/>
              <a:t>SYSclk</a:t>
            </a:r>
            <a:r>
              <a:rPr lang="zh-CN" altLang="en-US" sz="2800"/>
              <a:t>：系统时钟，即晶振周期，本开发板上的晶振为</a:t>
            </a:r>
            <a:r>
              <a:rPr lang="en-US" altLang="zh-CN" sz="2800"/>
              <a:t>12MHz</a:t>
            </a:r>
            <a:endParaRPr lang="zh-CN" altLang="en-US" sz="2800"/>
          </a:p>
        </p:txBody>
      </p:sp>
      <p:pic>
        <p:nvPicPr>
          <p:cNvPr id="5" name="图片 4">
            <a:extLst>
              <a:ext uri="{FF2B5EF4-FFF2-40B4-BE49-F238E27FC236}">
                <a16:creationId xmlns:a16="http://schemas.microsoft.com/office/drawing/2014/main" id="{BE3D47A2-1709-4CF2-8739-998F6A4A805F}"/>
              </a:ext>
            </a:extLst>
          </p:cNvPr>
          <p:cNvPicPr>
            <a:picLocks noChangeAspect="1"/>
          </p:cNvPicPr>
          <p:nvPr/>
        </p:nvPicPr>
        <p:blipFill>
          <a:blip r:embed="rId2"/>
          <a:stretch>
            <a:fillRect/>
          </a:stretch>
        </p:blipFill>
        <p:spPr>
          <a:xfrm>
            <a:off x="1659771" y="1300767"/>
            <a:ext cx="6080432" cy="2238304"/>
          </a:xfrm>
          <a:prstGeom prst="rect">
            <a:avLst/>
          </a:prstGeom>
        </p:spPr>
      </p:pic>
      <p:sp>
        <p:nvSpPr>
          <p:cNvPr id="2" name="椭圆 1">
            <a:extLst>
              <a:ext uri="{FF2B5EF4-FFF2-40B4-BE49-F238E27FC236}">
                <a16:creationId xmlns:a16="http://schemas.microsoft.com/office/drawing/2014/main" id="{F5A59475-8F41-45EE-A08E-8040FB4F81BB}"/>
              </a:ext>
            </a:extLst>
          </p:cNvPr>
          <p:cNvSpPr/>
          <p:nvPr/>
        </p:nvSpPr>
        <p:spPr>
          <a:xfrm>
            <a:off x="2021983" y="1687132"/>
            <a:ext cx="605307" cy="3992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9F0636C5-2BA6-4EA4-BE1C-B68FB1F2462C}"/>
              </a:ext>
            </a:extLst>
          </p:cNvPr>
          <p:cNvCxnSpPr>
            <a:stCxn id="2" idx="4"/>
          </p:cNvCxnSpPr>
          <p:nvPr/>
        </p:nvCxnSpPr>
        <p:spPr>
          <a:xfrm flipH="1">
            <a:off x="1659771" y="2086377"/>
            <a:ext cx="664866" cy="1799223"/>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0936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中断系统</a:t>
            </a:r>
          </a:p>
        </p:txBody>
      </p:sp>
      <p:pic>
        <p:nvPicPr>
          <p:cNvPr id="2" name="图片 1">
            <a:extLst>
              <a:ext uri="{FF2B5EF4-FFF2-40B4-BE49-F238E27FC236}">
                <a16:creationId xmlns:a16="http://schemas.microsoft.com/office/drawing/2014/main" id="{E4DA27D3-DB37-40EB-87D4-2BF6CD6FDE7C}"/>
              </a:ext>
            </a:extLst>
          </p:cNvPr>
          <p:cNvPicPr>
            <a:picLocks noChangeAspect="1"/>
          </p:cNvPicPr>
          <p:nvPr/>
        </p:nvPicPr>
        <p:blipFill>
          <a:blip r:embed="rId2"/>
          <a:stretch>
            <a:fillRect/>
          </a:stretch>
        </p:blipFill>
        <p:spPr>
          <a:xfrm>
            <a:off x="369906" y="1050209"/>
            <a:ext cx="11156685" cy="5364040"/>
          </a:xfrm>
          <a:prstGeom prst="rect">
            <a:avLst/>
          </a:prstGeom>
        </p:spPr>
      </p:pic>
    </p:spTree>
    <p:extLst>
      <p:ext uri="{BB962C8B-B14F-4D97-AF65-F5344CB8AC3E}">
        <p14:creationId xmlns:p14="http://schemas.microsoft.com/office/powerpoint/2010/main" val="2722812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中断程序流程</a:t>
            </a:r>
          </a:p>
        </p:txBody>
      </p:sp>
      <p:pic>
        <p:nvPicPr>
          <p:cNvPr id="3" name="图片 2">
            <a:extLst>
              <a:ext uri="{FF2B5EF4-FFF2-40B4-BE49-F238E27FC236}">
                <a16:creationId xmlns:a16="http://schemas.microsoft.com/office/drawing/2014/main" id="{8E598C72-E86E-48F9-A34A-A46DF85D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4040" y="2042312"/>
            <a:ext cx="5689153" cy="3557326"/>
          </a:xfrm>
          <a:prstGeom prst="rect">
            <a:avLst/>
          </a:prstGeom>
        </p:spPr>
      </p:pic>
      <p:sp>
        <p:nvSpPr>
          <p:cNvPr id="7" name="Line 3">
            <a:extLst>
              <a:ext uri="{FF2B5EF4-FFF2-40B4-BE49-F238E27FC236}">
                <a16:creationId xmlns:a16="http://schemas.microsoft.com/office/drawing/2014/main" id="{B8834009-BDB7-4B16-B5C1-BB2CB086BE46}"/>
              </a:ext>
            </a:extLst>
          </p:cNvPr>
          <p:cNvSpPr>
            <a:spLocks noChangeShapeType="1"/>
          </p:cNvSpPr>
          <p:nvPr/>
        </p:nvSpPr>
        <p:spPr bwMode="auto">
          <a:xfrm>
            <a:off x="2943383" y="2079488"/>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8" name="Line 4">
            <a:extLst>
              <a:ext uri="{FF2B5EF4-FFF2-40B4-BE49-F238E27FC236}">
                <a16:creationId xmlns:a16="http://schemas.microsoft.com/office/drawing/2014/main" id="{3AFF9DAA-42D5-4632-A1C2-08DFC0B5459B}"/>
              </a:ext>
            </a:extLst>
          </p:cNvPr>
          <p:cNvSpPr>
            <a:spLocks noChangeShapeType="1"/>
          </p:cNvSpPr>
          <p:nvPr/>
        </p:nvSpPr>
        <p:spPr bwMode="auto">
          <a:xfrm>
            <a:off x="4815045" y="3038338"/>
            <a:ext cx="0" cy="16525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9" name="Line 5">
            <a:extLst>
              <a:ext uri="{FF2B5EF4-FFF2-40B4-BE49-F238E27FC236}">
                <a16:creationId xmlns:a16="http://schemas.microsoft.com/office/drawing/2014/main" id="{88B38233-ABD9-4B7B-9BAD-D5085BA4747C}"/>
              </a:ext>
            </a:extLst>
          </p:cNvPr>
          <p:cNvSpPr>
            <a:spLocks noChangeShapeType="1"/>
          </p:cNvSpPr>
          <p:nvPr/>
        </p:nvSpPr>
        <p:spPr bwMode="auto">
          <a:xfrm>
            <a:off x="2943383" y="4082913"/>
            <a:ext cx="0" cy="17414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0" name="Line 6">
            <a:extLst>
              <a:ext uri="{FF2B5EF4-FFF2-40B4-BE49-F238E27FC236}">
                <a16:creationId xmlns:a16="http://schemas.microsoft.com/office/drawing/2014/main" id="{B5C755E5-5265-4B14-8303-B42CC057BB7A}"/>
              </a:ext>
            </a:extLst>
          </p:cNvPr>
          <p:cNvSpPr>
            <a:spLocks noChangeShapeType="1"/>
          </p:cNvSpPr>
          <p:nvPr/>
        </p:nvSpPr>
        <p:spPr bwMode="auto">
          <a:xfrm flipV="1">
            <a:off x="2943383" y="3038338"/>
            <a:ext cx="1871662" cy="6969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1" name="Line 7">
            <a:extLst>
              <a:ext uri="{FF2B5EF4-FFF2-40B4-BE49-F238E27FC236}">
                <a16:creationId xmlns:a16="http://schemas.microsoft.com/office/drawing/2014/main" id="{D5CBC8CD-BBF2-454D-BCB1-D3B235A8FD03}"/>
              </a:ext>
            </a:extLst>
          </p:cNvPr>
          <p:cNvSpPr>
            <a:spLocks noChangeShapeType="1"/>
          </p:cNvSpPr>
          <p:nvPr/>
        </p:nvSpPr>
        <p:spPr bwMode="auto">
          <a:xfrm flipH="1" flipV="1">
            <a:off x="2943383" y="4082913"/>
            <a:ext cx="1871662"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3" name="Text Box 9">
            <a:extLst>
              <a:ext uri="{FF2B5EF4-FFF2-40B4-BE49-F238E27FC236}">
                <a16:creationId xmlns:a16="http://schemas.microsoft.com/office/drawing/2014/main" id="{331A8BD8-01DC-4254-A9FB-73D170AEE0E4}"/>
              </a:ext>
            </a:extLst>
          </p:cNvPr>
          <p:cNvSpPr txBox="1">
            <a:spLocks noChangeArrowheads="1"/>
          </p:cNvSpPr>
          <p:nvPr/>
        </p:nvSpPr>
        <p:spPr bwMode="auto">
          <a:xfrm>
            <a:off x="2367120" y="1360350"/>
            <a:ext cx="129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主程序</a:t>
            </a:r>
          </a:p>
        </p:txBody>
      </p:sp>
      <p:sp>
        <p:nvSpPr>
          <p:cNvPr id="14" name="Text Box 10">
            <a:extLst>
              <a:ext uri="{FF2B5EF4-FFF2-40B4-BE49-F238E27FC236}">
                <a16:creationId xmlns:a16="http://schemas.microsoft.com/office/drawing/2014/main" id="{BF60DF2E-C9AF-4038-A117-4A7633D6DD40}"/>
              </a:ext>
            </a:extLst>
          </p:cNvPr>
          <p:cNvSpPr txBox="1">
            <a:spLocks noChangeArrowheads="1"/>
          </p:cNvSpPr>
          <p:nvPr/>
        </p:nvSpPr>
        <p:spPr bwMode="auto">
          <a:xfrm>
            <a:off x="1360645" y="4600438"/>
            <a:ext cx="1727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继续执行主程序</a:t>
            </a:r>
          </a:p>
        </p:txBody>
      </p:sp>
      <p:sp>
        <p:nvSpPr>
          <p:cNvPr id="15" name="Text Box 11">
            <a:extLst>
              <a:ext uri="{FF2B5EF4-FFF2-40B4-BE49-F238E27FC236}">
                <a16:creationId xmlns:a16="http://schemas.microsoft.com/office/drawing/2014/main" id="{261144CA-7A68-40E2-9F10-2C12C08B6B5E}"/>
              </a:ext>
            </a:extLst>
          </p:cNvPr>
          <p:cNvSpPr txBox="1">
            <a:spLocks noChangeArrowheads="1"/>
          </p:cNvSpPr>
          <p:nvPr/>
        </p:nvSpPr>
        <p:spPr bwMode="auto">
          <a:xfrm>
            <a:off x="1935320" y="3665400"/>
            <a:ext cx="935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断点</a:t>
            </a:r>
          </a:p>
        </p:txBody>
      </p:sp>
      <p:sp>
        <p:nvSpPr>
          <p:cNvPr id="16" name="AutoShape 12">
            <a:extLst>
              <a:ext uri="{FF2B5EF4-FFF2-40B4-BE49-F238E27FC236}">
                <a16:creationId xmlns:a16="http://schemas.microsoft.com/office/drawing/2014/main" id="{560B84ED-224B-43B3-BF20-B9E28750166E}"/>
              </a:ext>
            </a:extLst>
          </p:cNvPr>
          <p:cNvSpPr>
            <a:spLocks noChangeArrowheads="1"/>
          </p:cNvSpPr>
          <p:nvPr/>
        </p:nvSpPr>
        <p:spPr bwMode="auto">
          <a:xfrm>
            <a:off x="355723" y="2226407"/>
            <a:ext cx="2367120" cy="792163"/>
          </a:xfrm>
          <a:prstGeom prst="wedgeEllipseCallout">
            <a:avLst>
              <a:gd name="adj1" fmla="val 54425"/>
              <a:gd name="adj2" fmla="val 133611"/>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Tahoma" panose="020B0604030504040204" pitchFamily="34" charset="0"/>
                <a:ea typeface="黑体" panose="02010609060101010101" pitchFamily="49" charset="-122"/>
              </a:rPr>
              <a:t>中断请求</a:t>
            </a:r>
          </a:p>
        </p:txBody>
      </p:sp>
      <p:sp>
        <p:nvSpPr>
          <p:cNvPr id="17" name="AutoShape 13">
            <a:extLst>
              <a:ext uri="{FF2B5EF4-FFF2-40B4-BE49-F238E27FC236}">
                <a16:creationId xmlns:a16="http://schemas.microsoft.com/office/drawing/2014/main" id="{299F2953-BEBD-4DB1-BBE2-F246C2CCD0A5}"/>
              </a:ext>
            </a:extLst>
          </p:cNvPr>
          <p:cNvSpPr>
            <a:spLocks noChangeArrowheads="1"/>
          </p:cNvSpPr>
          <p:nvPr/>
        </p:nvSpPr>
        <p:spPr bwMode="auto">
          <a:xfrm>
            <a:off x="3880008" y="1504813"/>
            <a:ext cx="2447925" cy="792162"/>
          </a:xfrm>
          <a:prstGeom prst="wedgeEllipseCallout">
            <a:avLst>
              <a:gd name="adj1" fmla="val -12255"/>
              <a:gd name="adj2" fmla="val 135773"/>
            </a:avLst>
          </a:prstGeom>
          <a:solidFill>
            <a:schemeClr val="accent2"/>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中断响应</a:t>
            </a:r>
          </a:p>
        </p:txBody>
      </p:sp>
      <p:sp>
        <p:nvSpPr>
          <p:cNvPr id="18" name="Text Box 14">
            <a:extLst>
              <a:ext uri="{FF2B5EF4-FFF2-40B4-BE49-F238E27FC236}">
                <a16:creationId xmlns:a16="http://schemas.microsoft.com/office/drawing/2014/main" id="{AB1A26CA-F0CA-4749-8FAB-E61E5CBD8B24}"/>
              </a:ext>
            </a:extLst>
          </p:cNvPr>
          <p:cNvSpPr txBox="1">
            <a:spLocks noChangeArrowheads="1"/>
          </p:cNvSpPr>
          <p:nvPr/>
        </p:nvSpPr>
        <p:spPr bwMode="auto">
          <a:xfrm>
            <a:off x="4816633" y="2944675"/>
            <a:ext cx="9350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latin typeface="+mn-ea"/>
                <a:ea typeface="+mn-ea"/>
              </a:rPr>
              <a:t>执行中断处理程序</a:t>
            </a:r>
          </a:p>
        </p:txBody>
      </p:sp>
      <p:sp>
        <p:nvSpPr>
          <p:cNvPr id="19" name="AutoShape 15">
            <a:extLst>
              <a:ext uri="{FF2B5EF4-FFF2-40B4-BE49-F238E27FC236}">
                <a16:creationId xmlns:a16="http://schemas.microsoft.com/office/drawing/2014/main" id="{0C354334-82FC-4568-8622-8224AD1BC818}"/>
              </a:ext>
            </a:extLst>
          </p:cNvPr>
          <p:cNvSpPr>
            <a:spLocks noChangeArrowheads="1"/>
          </p:cNvSpPr>
          <p:nvPr/>
        </p:nvSpPr>
        <p:spPr bwMode="auto">
          <a:xfrm>
            <a:off x="3519645" y="5033825"/>
            <a:ext cx="2447925" cy="792163"/>
          </a:xfrm>
          <a:prstGeom prst="wedgeEllipseCallout">
            <a:avLst>
              <a:gd name="adj1" fmla="val -71273"/>
              <a:gd name="adj2" fmla="val -164028"/>
            </a:avLst>
          </a:prstGeom>
          <a:solidFill>
            <a:schemeClr val="folHlink"/>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mn-ea"/>
                <a:ea typeface="+mn-ea"/>
              </a:rPr>
              <a:t>中断返回</a:t>
            </a:r>
          </a:p>
        </p:txBody>
      </p:sp>
    </p:spTree>
    <p:extLst>
      <p:ext uri="{BB962C8B-B14F-4D97-AF65-F5344CB8AC3E}">
        <p14:creationId xmlns:p14="http://schemas.microsoft.com/office/powerpoint/2010/main" val="652193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STC89C52</a:t>
            </a:r>
            <a:r>
              <a:rPr lang="zh-CN" altLang="en-US" sz="3200">
                <a:latin typeface="等线" panose="02010600030101010101" pitchFamily="2" charset="-122"/>
                <a:ea typeface="等线" panose="02010600030101010101" pitchFamily="2" charset="-122"/>
              </a:rPr>
              <a:t>中断资源</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中断源个数：</a:t>
            </a:r>
            <a:r>
              <a:rPr lang="en-US" altLang="zh-CN" sz="2800"/>
              <a:t>8</a:t>
            </a:r>
            <a:r>
              <a:rPr lang="zh-CN" altLang="en-US" sz="2800"/>
              <a:t>个（外部中断</a:t>
            </a:r>
            <a:r>
              <a:rPr lang="en-US" altLang="zh-CN" sz="2800"/>
              <a:t>0</a:t>
            </a:r>
            <a:r>
              <a:rPr lang="zh-CN" altLang="en-US" sz="2800"/>
              <a:t>、定时器</a:t>
            </a:r>
            <a:r>
              <a:rPr lang="en-US" altLang="zh-CN" sz="2800"/>
              <a:t>0</a:t>
            </a:r>
            <a:r>
              <a:rPr lang="zh-CN" altLang="en-US" sz="2800"/>
              <a:t>中断、外部中断</a:t>
            </a:r>
            <a:r>
              <a:rPr lang="en-US" altLang="zh-CN" sz="2800"/>
              <a:t>1</a:t>
            </a:r>
            <a:r>
              <a:rPr lang="zh-CN" altLang="en-US" sz="2800"/>
              <a:t>、定时器</a:t>
            </a:r>
            <a:r>
              <a:rPr lang="en-US" altLang="zh-CN" sz="2800"/>
              <a:t>1</a:t>
            </a:r>
            <a:r>
              <a:rPr lang="zh-CN" altLang="en-US" sz="2800"/>
              <a:t>中断、串口中断、定时器</a:t>
            </a:r>
            <a:r>
              <a:rPr lang="en-US" altLang="zh-CN" sz="2800"/>
              <a:t>2</a:t>
            </a:r>
            <a:r>
              <a:rPr lang="zh-CN" altLang="en-US" sz="2800"/>
              <a:t>中断、外部中断</a:t>
            </a:r>
            <a:r>
              <a:rPr lang="en-US" altLang="zh-CN" sz="2800"/>
              <a:t>2</a:t>
            </a:r>
            <a:r>
              <a:rPr lang="zh-CN" altLang="en-US" sz="2800"/>
              <a:t>、外部中断</a:t>
            </a:r>
            <a:r>
              <a:rPr lang="en-US" altLang="zh-CN" sz="2800"/>
              <a:t>3</a:t>
            </a:r>
            <a:r>
              <a:rPr lang="zh-CN" altLang="en-US" sz="2800"/>
              <a:t>）</a:t>
            </a:r>
            <a:endParaRPr lang="en-US" altLang="zh-CN" sz="2800"/>
          </a:p>
          <a:p>
            <a:pPr marL="457200" indent="-457200">
              <a:buFont typeface="Arial" panose="020B0604020202020204" pitchFamily="34" charset="0"/>
              <a:buChar char="•"/>
            </a:pPr>
            <a:r>
              <a:rPr lang="zh-CN" altLang="en-US" sz="2800"/>
              <a:t>中断优先级个数：</a:t>
            </a:r>
            <a:r>
              <a:rPr lang="en-US" altLang="zh-CN" sz="2800"/>
              <a:t>4</a:t>
            </a:r>
            <a:r>
              <a:rPr lang="zh-CN" altLang="en-US" sz="2800"/>
              <a:t>个</a:t>
            </a:r>
            <a:endParaRPr lang="en-US" altLang="zh-CN" sz="2800"/>
          </a:p>
          <a:p>
            <a:pPr marL="457200" indent="-457200">
              <a:buFont typeface="Arial" panose="020B0604020202020204" pitchFamily="34" charset="0"/>
              <a:buChar char="•"/>
            </a:pPr>
            <a:r>
              <a:rPr lang="zh-CN" altLang="en-US" sz="2800"/>
              <a:t>中断号：</a:t>
            </a:r>
            <a:endParaRPr lang="en-US" altLang="zh-CN" sz="2800"/>
          </a:p>
        </p:txBody>
      </p:sp>
      <p:pic>
        <p:nvPicPr>
          <p:cNvPr id="2" name="图片 1">
            <a:extLst>
              <a:ext uri="{FF2B5EF4-FFF2-40B4-BE49-F238E27FC236}">
                <a16:creationId xmlns:a16="http://schemas.microsoft.com/office/drawing/2014/main" id="{BB37EB84-AB99-4930-A773-0417474C95B6}"/>
              </a:ext>
            </a:extLst>
          </p:cNvPr>
          <p:cNvPicPr>
            <a:picLocks noChangeAspect="1"/>
          </p:cNvPicPr>
          <p:nvPr/>
        </p:nvPicPr>
        <p:blipFill>
          <a:blip r:embed="rId2"/>
          <a:stretch>
            <a:fillRect/>
          </a:stretch>
        </p:blipFill>
        <p:spPr>
          <a:xfrm>
            <a:off x="2573691" y="2605257"/>
            <a:ext cx="4601810" cy="2211663"/>
          </a:xfrm>
          <a:prstGeom prst="rect">
            <a:avLst/>
          </a:prstGeom>
        </p:spPr>
      </p:pic>
      <p:sp>
        <p:nvSpPr>
          <p:cNvPr id="5" name="文本框 4">
            <a:extLst>
              <a:ext uri="{FF2B5EF4-FFF2-40B4-BE49-F238E27FC236}">
                <a16:creationId xmlns:a16="http://schemas.microsoft.com/office/drawing/2014/main" id="{8643048F-322F-4E5C-8749-9170E5D43F08}"/>
              </a:ext>
            </a:extLst>
          </p:cNvPr>
          <p:cNvSpPr txBox="1"/>
          <p:nvPr/>
        </p:nvSpPr>
        <p:spPr>
          <a:xfrm>
            <a:off x="570963" y="4929129"/>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注意：中断的资源和单片机的型号是关联在一起的，不同的型号可能会有不同的中断资源，例如中断源个数不同、中断优先级个数不同等等</a:t>
            </a:r>
            <a:endParaRPr lang="en-US" altLang="zh-CN" sz="2800"/>
          </a:p>
        </p:txBody>
      </p:sp>
    </p:spTree>
    <p:extLst>
      <p:ext uri="{BB962C8B-B14F-4D97-AF65-F5344CB8AC3E}">
        <p14:creationId xmlns:p14="http://schemas.microsoft.com/office/powerpoint/2010/main" val="632836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定时器和中断系统</a:t>
            </a:r>
          </a:p>
        </p:txBody>
      </p:sp>
      <p:pic>
        <p:nvPicPr>
          <p:cNvPr id="5" name="图片 4">
            <a:extLst>
              <a:ext uri="{FF2B5EF4-FFF2-40B4-BE49-F238E27FC236}">
                <a16:creationId xmlns:a16="http://schemas.microsoft.com/office/drawing/2014/main" id="{97B2430F-3A58-4096-9515-047C52D6EE4F}"/>
              </a:ext>
            </a:extLst>
          </p:cNvPr>
          <p:cNvPicPr>
            <a:picLocks noChangeAspect="1"/>
          </p:cNvPicPr>
          <p:nvPr/>
        </p:nvPicPr>
        <p:blipFill>
          <a:blip r:embed="rId2"/>
          <a:stretch>
            <a:fillRect/>
          </a:stretch>
        </p:blipFill>
        <p:spPr>
          <a:xfrm>
            <a:off x="2441085" y="871376"/>
            <a:ext cx="5695950" cy="2096770"/>
          </a:xfrm>
          <a:prstGeom prst="rect">
            <a:avLst/>
          </a:prstGeom>
        </p:spPr>
      </p:pic>
      <p:pic>
        <p:nvPicPr>
          <p:cNvPr id="3" name="图片 2">
            <a:extLst>
              <a:ext uri="{FF2B5EF4-FFF2-40B4-BE49-F238E27FC236}">
                <a16:creationId xmlns:a16="http://schemas.microsoft.com/office/drawing/2014/main" id="{123D008E-B81C-4020-9E3D-E5708A709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8" name="连接符: 肘形 7">
            <a:extLst>
              <a:ext uri="{FF2B5EF4-FFF2-40B4-BE49-F238E27FC236}">
                <a16:creationId xmlns:a16="http://schemas.microsoft.com/office/drawing/2014/main" id="{77B923A9-DD4D-4A36-A21C-45F271607915}"/>
              </a:ext>
            </a:extLst>
          </p:cNvPr>
          <p:cNvCxnSpPr>
            <a:cxnSpLocks/>
          </p:cNvCxnSpPr>
          <p:nvPr/>
        </p:nvCxnSpPr>
        <p:spPr>
          <a:xfrm rot="10800000" flipV="1">
            <a:off x="1959429" y="2968145"/>
            <a:ext cx="7053942" cy="1458711"/>
          </a:xfrm>
          <a:prstGeom prst="bentConnector3">
            <a:avLst>
              <a:gd name="adj1" fmla="val 107407"/>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连接符: 肘形 14">
            <a:extLst>
              <a:ext uri="{FF2B5EF4-FFF2-40B4-BE49-F238E27FC236}">
                <a16:creationId xmlns:a16="http://schemas.microsoft.com/office/drawing/2014/main" id="{D61BFA4C-685A-4D17-A83C-449E7AE8A8F7}"/>
              </a:ext>
            </a:extLst>
          </p:cNvPr>
          <p:cNvCxnSpPr>
            <a:cxnSpLocks/>
          </p:cNvCxnSpPr>
          <p:nvPr/>
        </p:nvCxnSpPr>
        <p:spPr>
          <a:xfrm rot="16200000" flipH="1">
            <a:off x="7912949" y="1867722"/>
            <a:ext cx="1126788" cy="1074059"/>
          </a:xfrm>
          <a:prstGeom prst="bentConnector3">
            <a:avLst>
              <a:gd name="adj1" fmla="val 1052"/>
            </a:avLst>
          </a:prstGeom>
          <a:ln w="38100"/>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9F91F34C-62DC-4296-89CB-A3FBEE17CC65}"/>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spTree>
    <p:extLst>
      <p:ext uri="{BB962C8B-B14F-4D97-AF65-F5344CB8AC3E}">
        <p14:creationId xmlns:p14="http://schemas.microsoft.com/office/powerpoint/2010/main" val="3027848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定时器相关寄存器</a:t>
            </a:r>
          </a:p>
        </p:txBody>
      </p:sp>
      <p:sp>
        <p:nvSpPr>
          <p:cNvPr id="6" name="文本框 5">
            <a:extLst>
              <a:ext uri="{FF2B5EF4-FFF2-40B4-BE49-F238E27FC236}">
                <a16:creationId xmlns:a16="http://schemas.microsoft.com/office/drawing/2014/main" id="{5A1B244E-4E47-4C51-93FB-27E60009DE3C}"/>
              </a:ext>
            </a:extLst>
          </p:cNvPr>
          <p:cNvSpPr txBox="1"/>
          <p:nvPr/>
        </p:nvSpPr>
        <p:spPr>
          <a:xfrm>
            <a:off x="7352763" y="1138790"/>
            <a:ext cx="4420794" cy="483209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寄存器是连接软硬件的媒介</a:t>
            </a:r>
            <a:endParaRPr lang="en-US" altLang="zh-CN" sz="2800"/>
          </a:p>
          <a:p>
            <a:pPr marL="457200" indent="-457200">
              <a:buFont typeface="Arial" panose="020B0604020202020204" pitchFamily="34" charset="0"/>
              <a:buChar char="•"/>
            </a:pPr>
            <a:r>
              <a:rPr lang="zh-CN" altLang="en-US" sz="2800"/>
              <a:t>在单片机中寄存器就是一段特殊的</a:t>
            </a:r>
            <a:r>
              <a:rPr lang="en-US" altLang="zh-CN" sz="2800"/>
              <a:t>RAM</a:t>
            </a:r>
            <a:r>
              <a:rPr lang="zh-CN" altLang="en-US" sz="2800"/>
              <a:t>存储器，一方面，寄存器可以存储和读取数据，另一方面，每一个寄存器背后都连接了一根导线，控制着电路的连接方式</a:t>
            </a:r>
            <a:endParaRPr lang="en-US" altLang="zh-CN" sz="2800"/>
          </a:p>
          <a:p>
            <a:pPr marL="457200" indent="-457200">
              <a:buFont typeface="Arial" panose="020B0604020202020204" pitchFamily="34" charset="0"/>
              <a:buChar char="•"/>
            </a:pPr>
            <a:r>
              <a:rPr lang="zh-CN" altLang="en-US" sz="2800"/>
              <a:t>寄存器相当于一个复杂机器的“操作按钮”</a:t>
            </a:r>
            <a:endParaRPr lang="en-US" altLang="zh-CN" sz="2800"/>
          </a:p>
        </p:txBody>
      </p:sp>
      <p:pic>
        <p:nvPicPr>
          <p:cNvPr id="2" name="图片 1">
            <a:extLst>
              <a:ext uri="{FF2B5EF4-FFF2-40B4-BE49-F238E27FC236}">
                <a16:creationId xmlns:a16="http://schemas.microsoft.com/office/drawing/2014/main" id="{1EBA4083-0DE3-48F8-8F90-9A29EB6225B7}"/>
              </a:ext>
            </a:extLst>
          </p:cNvPr>
          <p:cNvPicPr>
            <a:picLocks noChangeAspect="1"/>
          </p:cNvPicPr>
          <p:nvPr/>
        </p:nvPicPr>
        <p:blipFill>
          <a:blip r:embed="rId2"/>
          <a:stretch>
            <a:fillRect/>
          </a:stretch>
        </p:blipFill>
        <p:spPr>
          <a:xfrm>
            <a:off x="418443" y="1138790"/>
            <a:ext cx="6564231" cy="1987760"/>
          </a:xfrm>
          <a:prstGeom prst="rect">
            <a:avLst/>
          </a:prstGeom>
        </p:spPr>
      </p:pic>
      <p:pic>
        <p:nvPicPr>
          <p:cNvPr id="3" name="图片 2">
            <a:extLst>
              <a:ext uri="{FF2B5EF4-FFF2-40B4-BE49-F238E27FC236}">
                <a16:creationId xmlns:a16="http://schemas.microsoft.com/office/drawing/2014/main" id="{5FCC66CB-1F80-4F79-9D9E-3C43291574E4}"/>
              </a:ext>
            </a:extLst>
          </p:cNvPr>
          <p:cNvPicPr>
            <a:picLocks noChangeAspect="1"/>
          </p:cNvPicPr>
          <p:nvPr/>
        </p:nvPicPr>
        <p:blipFill>
          <a:blip r:embed="rId3"/>
          <a:stretch>
            <a:fillRect/>
          </a:stretch>
        </p:blipFill>
        <p:spPr>
          <a:xfrm>
            <a:off x="418443" y="3241264"/>
            <a:ext cx="6564231" cy="2963021"/>
          </a:xfrm>
          <a:prstGeom prst="rect">
            <a:avLst/>
          </a:prstGeom>
        </p:spPr>
      </p:pic>
    </p:spTree>
    <p:extLst>
      <p:ext uri="{BB962C8B-B14F-4D97-AF65-F5344CB8AC3E}">
        <p14:creationId xmlns:p14="http://schemas.microsoft.com/office/powerpoint/2010/main" val="2849405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串口是一种应用十分广泛的通讯接口，串口成本低、容易使用、通信线路简单，可实现两个设备的互相通信。</a:t>
            </a:r>
            <a:endParaRPr lang="en-US" altLang="zh-CN" sz="2800"/>
          </a:p>
          <a:p>
            <a:pPr marL="457200" indent="-457200">
              <a:buFont typeface="Arial" panose="020B0604020202020204" pitchFamily="34" charset="0"/>
              <a:buChar char="•"/>
            </a:pPr>
            <a:r>
              <a:rPr lang="zh-CN" altLang="en-US" sz="2800"/>
              <a:t>单片机的串口可以使单片机与单片机、单片机与电脑、单片机与各式各样的模块互相通信，极大的扩展了单片机的应用范围，增强了单片机系统的硬件实力。</a:t>
            </a:r>
            <a:endParaRPr lang="en-US" altLang="zh-CN" sz="2800"/>
          </a:p>
          <a:p>
            <a:pPr marL="457200" indent="-457200">
              <a:buFont typeface="Arial" panose="020B0604020202020204" pitchFamily="34" charset="0"/>
              <a:buChar char="•"/>
            </a:pPr>
            <a:r>
              <a:rPr lang="en-US" altLang="zh-CN" sz="2800"/>
              <a:t>51</a:t>
            </a:r>
            <a:r>
              <a:rPr lang="zh-CN" altLang="en-US" sz="2800"/>
              <a:t>单片机内部自带</a:t>
            </a:r>
            <a:r>
              <a:rPr lang="en-US" altLang="zh-CN" sz="2800"/>
              <a:t>UART</a:t>
            </a:r>
            <a:r>
              <a:rPr lang="zh-CN" altLang="en-US" sz="2800"/>
              <a:t>（</a:t>
            </a:r>
            <a:r>
              <a:rPr lang="en-US" altLang="zh-CN" sz="2800"/>
              <a:t>Universal Asynchronous Receiver Transmitter</a:t>
            </a:r>
            <a:r>
              <a:rPr lang="zh-CN" altLang="en-US" sz="2800"/>
              <a:t>，通用异步收发器），可实现单片机的串口通信。</a:t>
            </a:r>
            <a:endParaRPr lang="en-US" altLang="zh-CN" sz="2800"/>
          </a:p>
        </p:txBody>
      </p:sp>
      <p:pic>
        <p:nvPicPr>
          <p:cNvPr id="8" name="图片 7">
            <a:extLst>
              <a:ext uri="{FF2B5EF4-FFF2-40B4-BE49-F238E27FC236}">
                <a16:creationId xmlns:a16="http://schemas.microsoft.com/office/drawing/2014/main" id="{345B6428-F075-45B5-9113-9D4EC77AB57B}"/>
              </a:ext>
            </a:extLst>
          </p:cNvPr>
          <p:cNvPicPr>
            <a:picLocks noChangeAspect="1"/>
          </p:cNvPicPr>
          <p:nvPr/>
        </p:nvPicPr>
        <p:blipFill rotWithShape="1">
          <a:blip r:embed="rId2">
            <a:extLst>
              <a:ext uri="{28A0092B-C50C-407E-A947-70E740481C1C}">
                <a14:useLocalDpi xmlns:a14="http://schemas.microsoft.com/office/drawing/2010/main" val="0"/>
              </a:ext>
            </a:extLst>
          </a:blip>
          <a:srcRect l="13561" t="19163" r="15612" b="17240"/>
          <a:stretch/>
        </p:blipFill>
        <p:spPr>
          <a:xfrm>
            <a:off x="7661529" y="4539396"/>
            <a:ext cx="2381490" cy="1953058"/>
          </a:xfrm>
          <a:prstGeom prst="rect">
            <a:avLst/>
          </a:prstGeom>
        </p:spPr>
      </p:pic>
      <p:pic>
        <p:nvPicPr>
          <p:cNvPr id="10" name="图片 9">
            <a:extLst>
              <a:ext uri="{FF2B5EF4-FFF2-40B4-BE49-F238E27FC236}">
                <a16:creationId xmlns:a16="http://schemas.microsoft.com/office/drawing/2014/main" id="{A20B2D33-A717-4572-90D3-8DFCDA9059DC}"/>
              </a:ext>
            </a:extLst>
          </p:cNvPr>
          <p:cNvPicPr>
            <a:picLocks noChangeAspect="1"/>
          </p:cNvPicPr>
          <p:nvPr/>
        </p:nvPicPr>
        <p:blipFill rotWithShape="1">
          <a:blip r:embed="rId3">
            <a:extLst>
              <a:ext uri="{28A0092B-C50C-407E-A947-70E740481C1C}">
                <a14:useLocalDpi xmlns:a14="http://schemas.microsoft.com/office/drawing/2010/main" val="0"/>
              </a:ext>
            </a:extLst>
          </a:blip>
          <a:srcRect l="6745" t="19717" r="10814" b="21878"/>
          <a:stretch/>
        </p:blipFill>
        <p:spPr>
          <a:xfrm>
            <a:off x="1415816" y="4534720"/>
            <a:ext cx="2763491" cy="1957734"/>
          </a:xfrm>
          <a:prstGeom prst="rect">
            <a:avLst/>
          </a:prstGeom>
        </p:spPr>
      </p:pic>
      <p:pic>
        <p:nvPicPr>
          <p:cNvPr id="11" name="图片 10">
            <a:extLst>
              <a:ext uri="{FF2B5EF4-FFF2-40B4-BE49-F238E27FC236}">
                <a16:creationId xmlns:a16="http://schemas.microsoft.com/office/drawing/2014/main" id="{755E44BD-B80A-4005-9F11-F3B955AD295B}"/>
              </a:ext>
            </a:extLst>
          </p:cNvPr>
          <p:cNvPicPr>
            <a:picLocks noChangeAspect="1"/>
          </p:cNvPicPr>
          <p:nvPr/>
        </p:nvPicPr>
        <p:blipFill>
          <a:blip r:embed="rId4"/>
          <a:stretch>
            <a:fillRect/>
          </a:stretch>
        </p:blipFill>
        <p:spPr>
          <a:xfrm>
            <a:off x="4850200" y="4539396"/>
            <a:ext cx="2140436" cy="1953058"/>
          </a:xfrm>
          <a:prstGeom prst="rect">
            <a:avLst/>
          </a:prstGeom>
        </p:spPr>
      </p:pic>
    </p:spTree>
    <p:extLst>
      <p:ext uri="{BB962C8B-B14F-4D97-AF65-F5344CB8AC3E}">
        <p14:creationId xmlns:p14="http://schemas.microsoft.com/office/powerpoint/2010/main" val="3792228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视频目的</a:t>
            </a:r>
          </a:p>
        </p:txBody>
      </p:sp>
      <p:pic>
        <p:nvPicPr>
          <p:cNvPr id="5" name="图片 4">
            <a:extLst>
              <a:ext uri="{FF2B5EF4-FFF2-40B4-BE49-F238E27FC236}">
                <a16:creationId xmlns:a16="http://schemas.microsoft.com/office/drawing/2014/main" id="{143E8F40-204A-4A54-A123-3561F2E08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744" y="948742"/>
            <a:ext cx="7509816" cy="5632362"/>
          </a:xfrm>
          <a:prstGeom prst="rect">
            <a:avLst/>
          </a:prstGeom>
        </p:spPr>
      </p:pic>
    </p:spTree>
    <p:extLst>
      <p:ext uri="{BB962C8B-B14F-4D97-AF65-F5344CB8AC3E}">
        <p14:creationId xmlns:p14="http://schemas.microsoft.com/office/powerpoint/2010/main" val="2310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硬件电路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简单双向串口通信有两根通信线（发送端</a:t>
            </a:r>
            <a:r>
              <a:rPr lang="en-US" altLang="zh-CN" sz="2800"/>
              <a:t>TXD</a:t>
            </a:r>
            <a:r>
              <a:rPr lang="zh-CN" altLang="en-US" sz="2800"/>
              <a:t>和接收端</a:t>
            </a:r>
            <a:r>
              <a:rPr lang="en-US" altLang="zh-CN" sz="2800"/>
              <a:t>RXD</a:t>
            </a:r>
            <a:r>
              <a:rPr lang="zh-CN" altLang="en-US" sz="2800"/>
              <a:t>）</a:t>
            </a:r>
            <a:endParaRPr lang="en-US" altLang="zh-CN" sz="2800"/>
          </a:p>
          <a:p>
            <a:pPr marL="457200" indent="-457200">
              <a:buFont typeface="Arial" panose="020B0604020202020204" pitchFamily="34" charset="0"/>
              <a:buChar char="•"/>
            </a:pPr>
            <a:r>
              <a:rPr lang="en-US" altLang="zh-CN" sz="2800"/>
              <a:t>TXD</a:t>
            </a:r>
            <a:r>
              <a:rPr lang="zh-CN" altLang="en-US" sz="2800"/>
              <a:t>与</a:t>
            </a:r>
            <a:r>
              <a:rPr lang="en-US" altLang="zh-CN" sz="2800"/>
              <a:t>RXD</a:t>
            </a:r>
            <a:r>
              <a:rPr lang="zh-CN" altLang="en-US" sz="2800"/>
              <a:t>要交叉连接</a:t>
            </a:r>
            <a:endParaRPr lang="en-US" altLang="zh-CN" sz="2800"/>
          </a:p>
          <a:p>
            <a:pPr marL="457200" indent="-457200">
              <a:buFont typeface="Arial" panose="020B0604020202020204" pitchFamily="34" charset="0"/>
              <a:buChar char="•"/>
            </a:pPr>
            <a:r>
              <a:rPr lang="zh-CN" altLang="en-US" sz="2800"/>
              <a:t>当只需单向的数据传输时，可以直接一根通信线</a:t>
            </a:r>
            <a:endParaRPr lang="en-US" altLang="zh-CN" sz="2800"/>
          </a:p>
          <a:p>
            <a:pPr marL="457200" indent="-457200">
              <a:buFont typeface="Arial" panose="020B0604020202020204" pitchFamily="34" charset="0"/>
              <a:buChar char="•"/>
            </a:pPr>
            <a:r>
              <a:rPr lang="zh-CN" altLang="en-US" sz="2800"/>
              <a:t>当电平标准不一致时，需要加电平转换芯片</a:t>
            </a:r>
            <a:endParaRPr lang="en-US" altLang="zh-CN" sz="2800"/>
          </a:p>
        </p:txBody>
      </p:sp>
      <p:sp>
        <p:nvSpPr>
          <p:cNvPr id="2" name="矩形 1">
            <a:extLst>
              <a:ext uri="{FF2B5EF4-FFF2-40B4-BE49-F238E27FC236}">
                <a16:creationId xmlns:a16="http://schemas.microsoft.com/office/drawing/2014/main" id="{E947C6FB-CA33-40F6-B871-D812983F2386}"/>
              </a:ext>
            </a:extLst>
          </p:cNvPr>
          <p:cNvSpPr/>
          <p:nvPr/>
        </p:nvSpPr>
        <p:spPr>
          <a:xfrm>
            <a:off x="2292439" y="3232598"/>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1</a:t>
            </a:r>
            <a:endParaRPr lang="zh-CN" altLang="en-US" sz="2400"/>
          </a:p>
        </p:txBody>
      </p:sp>
      <p:sp>
        <p:nvSpPr>
          <p:cNvPr id="8" name="矩形 7">
            <a:extLst>
              <a:ext uri="{FF2B5EF4-FFF2-40B4-BE49-F238E27FC236}">
                <a16:creationId xmlns:a16="http://schemas.microsoft.com/office/drawing/2014/main" id="{680485DB-17E7-4DFB-B7C2-4EE4FD56C502}"/>
              </a:ext>
            </a:extLst>
          </p:cNvPr>
          <p:cNvSpPr/>
          <p:nvPr/>
        </p:nvSpPr>
        <p:spPr>
          <a:xfrm>
            <a:off x="8077201" y="3232597"/>
            <a:ext cx="1738648" cy="3322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设备</a:t>
            </a:r>
            <a:r>
              <a:rPr lang="en-US" altLang="zh-CN" sz="2400"/>
              <a:t>2</a:t>
            </a:r>
            <a:endParaRPr lang="zh-CN" altLang="en-US" sz="2400"/>
          </a:p>
        </p:txBody>
      </p:sp>
      <p:cxnSp>
        <p:nvCxnSpPr>
          <p:cNvPr id="21" name="直接连接符 20">
            <a:extLst>
              <a:ext uri="{FF2B5EF4-FFF2-40B4-BE49-F238E27FC236}">
                <a16:creationId xmlns:a16="http://schemas.microsoft.com/office/drawing/2014/main" id="{D599A762-7D40-4FCC-AE3D-09B986CA8F61}"/>
              </a:ext>
            </a:extLst>
          </p:cNvPr>
          <p:cNvCxnSpPr/>
          <p:nvPr/>
        </p:nvCxnSpPr>
        <p:spPr>
          <a:xfrm>
            <a:off x="4031087" y="3747752"/>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AE6EA540-0739-4705-87F9-9E8EA6D65C05}"/>
              </a:ext>
            </a:extLst>
          </p:cNvPr>
          <p:cNvCxnSpPr/>
          <p:nvPr/>
        </p:nvCxnSpPr>
        <p:spPr>
          <a:xfrm>
            <a:off x="4031087" y="5975797"/>
            <a:ext cx="404611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69C65878-7067-4804-9319-94E876F12774}"/>
              </a:ext>
            </a:extLst>
          </p:cNvPr>
          <p:cNvCxnSpPr>
            <a:cxnSpLocks/>
          </p:cNvCxnSpPr>
          <p:nvPr/>
        </p:nvCxnSpPr>
        <p:spPr>
          <a:xfrm>
            <a:off x="403108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192855F-5223-4999-B70C-7A84E6297A97}"/>
              </a:ext>
            </a:extLst>
          </p:cNvPr>
          <p:cNvCxnSpPr>
            <a:cxnSpLocks/>
          </p:cNvCxnSpPr>
          <p:nvPr/>
        </p:nvCxnSpPr>
        <p:spPr>
          <a:xfrm>
            <a:off x="403108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BE2F899D-3142-4E9B-98D3-B30D7C25AADC}"/>
              </a:ext>
            </a:extLst>
          </p:cNvPr>
          <p:cNvCxnSpPr>
            <a:cxnSpLocks/>
          </p:cNvCxnSpPr>
          <p:nvPr/>
        </p:nvCxnSpPr>
        <p:spPr>
          <a:xfrm>
            <a:off x="6853707" y="4494727"/>
            <a:ext cx="1223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4" name="直接连接符 33">
            <a:extLst>
              <a:ext uri="{FF2B5EF4-FFF2-40B4-BE49-F238E27FC236}">
                <a16:creationId xmlns:a16="http://schemas.microsoft.com/office/drawing/2014/main" id="{F2CDFE87-7BBB-4915-ABAA-672B01C93E91}"/>
              </a:ext>
            </a:extLst>
          </p:cNvPr>
          <p:cNvCxnSpPr>
            <a:cxnSpLocks/>
          </p:cNvCxnSpPr>
          <p:nvPr/>
        </p:nvCxnSpPr>
        <p:spPr>
          <a:xfrm>
            <a:off x="6853707" y="5177307"/>
            <a:ext cx="121061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B966FF55-E51C-47E6-B3A2-9D8E3F87D8C9}"/>
              </a:ext>
            </a:extLst>
          </p:cNvPr>
          <p:cNvCxnSpPr>
            <a:cxnSpLocks/>
          </p:cNvCxnSpPr>
          <p:nvPr/>
        </p:nvCxnSpPr>
        <p:spPr>
          <a:xfrm>
            <a:off x="5241701" y="4494727"/>
            <a:ext cx="1612006" cy="682580"/>
          </a:xfrm>
          <a:prstGeom prst="line">
            <a:avLst/>
          </a:prstGeom>
          <a:ln w="38100"/>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F0DF5CB0-8090-472B-879B-B7D72D3FF7C7}"/>
              </a:ext>
            </a:extLst>
          </p:cNvPr>
          <p:cNvCxnSpPr>
            <a:cxnSpLocks/>
          </p:cNvCxnSpPr>
          <p:nvPr/>
        </p:nvCxnSpPr>
        <p:spPr>
          <a:xfrm flipV="1">
            <a:off x="5241701" y="4494726"/>
            <a:ext cx="1624885" cy="682582"/>
          </a:xfrm>
          <a:prstGeom prst="line">
            <a:avLst/>
          </a:prstGeom>
          <a:ln w="38100"/>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F22D9E0E-07A1-445B-8A78-189CDCDD07B9}"/>
              </a:ext>
            </a:extLst>
          </p:cNvPr>
          <p:cNvSpPr txBox="1"/>
          <p:nvPr/>
        </p:nvSpPr>
        <p:spPr>
          <a:xfrm>
            <a:off x="4043966" y="3365542"/>
            <a:ext cx="759853" cy="369332"/>
          </a:xfrm>
          <a:prstGeom prst="rect">
            <a:avLst/>
          </a:prstGeom>
          <a:noFill/>
        </p:spPr>
        <p:txBody>
          <a:bodyPr wrap="square" rtlCol="0">
            <a:spAutoFit/>
          </a:bodyPr>
          <a:lstStyle/>
          <a:p>
            <a:r>
              <a:rPr lang="en-US" altLang="zh-CN"/>
              <a:t>VCC</a:t>
            </a:r>
            <a:endParaRPr lang="zh-CN" altLang="en-US"/>
          </a:p>
        </p:txBody>
      </p:sp>
      <p:sp>
        <p:nvSpPr>
          <p:cNvPr id="43" name="文本框 42">
            <a:extLst>
              <a:ext uri="{FF2B5EF4-FFF2-40B4-BE49-F238E27FC236}">
                <a16:creationId xmlns:a16="http://schemas.microsoft.com/office/drawing/2014/main" id="{16B813B4-B5CF-47B9-AF74-AB9C81BAC58B}"/>
              </a:ext>
            </a:extLst>
          </p:cNvPr>
          <p:cNvSpPr txBox="1"/>
          <p:nvPr/>
        </p:nvSpPr>
        <p:spPr>
          <a:xfrm>
            <a:off x="7459014" y="3365542"/>
            <a:ext cx="605307" cy="369332"/>
          </a:xfrm>
          <a:prstGeom prst="rect">
            <a:avLst/>
          </a:prstGeom>
          <a:noFill/>
        </p:spPr>
        <p:txBody>
          <a:bodyPr wrap="square" rtlCol="0">
            <a:spAutoFit/>
          </a:bodyPr>
          <a:lstStyle/>
          <a:p>
            <a:r>
              <a:rPr lang="en-US" altLang="zh-CN"/>
              <a:t>VCC</a:t>
            </a:r>
            <a:endParaRPr lang="zh-CN" altLang="en-US"/>
          </a:p>
        </p:txBody>
      </p:sp>
      <p:sp>
        <p:nvSpPr>
          <p:cNvPr id="44" name="文本框 43">
            <a:extLst>
              <a:ext uri="{FF2B5EF4-FFF2-40B4-BE49-F238E27FC236}">
                <a16:creationId xmlns:a16="http://schemas.microsoft.com/office/drawing/2014/main" id="{D6557053-E71C-4E2A-9A7B-0B2B85161ADD}"/>
              </a:ext>
            </a:extLst>
          </p:cNvPr>
          <p:cNvSpPr txBox="1"/>
          <p:nvPr/>
        </p:nvSpPr>
        <p:spPr>
          <a:xfrm>
            <a:off x="7459014" y="5606465"/>
            <a:ext cx="759853" cy="369332"/>
          </a:xfrm>
          <a:prstGeom prst="rect">
            <a:avLst/>
          </a:prstGeom>
          <a:noFill/>
        </p:spPr>
        <p:txBody>
          <a:bodyPr wrap="square" rtlCol="0">
            <a:spAutoFit/>
          </a:bodyPr>
          <a:lstStyle/>
          <a:p>
            <a:r>
              <a:rPr lang="en-US" altLang="zh-CN"/>
              <a:t>GND</a:t>
            </a:r>
            <a:endParaRPr lang="zh-CN" altLang="en-US"/>
          </a:p>
        </p:txBody>
      </p:sp>
      <p:sp>
        <p:nvSpPr>
          <p:cNvPr id="45" name="文本框 44">
            <a:extLst>
              <a:ext uri="{FF2B5EF4-FFF2-40B4-BE49-F238E27FC236}">
                <a16:creationId xmlns:a16="http://schemas.microsoft.com/office/drawing/2014/main" id="{E9A49BFF-13C7-481D-81E4-6453086EEFCB}"/>
              </a:ext>
            </a:extLst>
          </p:cNvPr>
          <p:cNvSpPr txBox="1"/>
          <p:nvPr/>
        </p:nvSpPr>
        <p:spPr>
          <a:xfrm>
            <a:off x="4043966" y="5606465"/>
            <a:ext cx="759853" cy="369332"/>
          </a:xfrm>
          <a:prstGeom prst="rect">
            <a:avLst/>
          </a:prstGeom>
          <a:noFill/>
        </p:spPr>
        <p:txBody>
          <a:bodyPr wrap="square" rtlCol="0">
            <a:spAutoFit/>
          </a:bodyPr>
          <a:lstStyle/>
          <a:p>
            <a:r>
              <a:rPr lang="en-US" altLang="zh-CN"/>
              <a:t>GND</a:t>
            </a:r>
            <a:endParaRPr lang="zh-CN" altLang="en-US"/>
          </a:p>
        </p:txBody>
      </p:sp>
      <p:sp>
        <p:nvSpPr>
          <p:cNvPr id="46" name="文本框 45">
            <a:extLst>
              <a:ext uri="{FF2B5EF4-FFF2-40B4-BE49-F238E27FC236}">
                <a16:creationId xmlns:a16="http://schemas.microsoft.com/office/drawing/2014/main" id="{2399BFB1-AC2C-444E-87DF-36B2F2E949FA}"/>
              </a:ext>
            </a:extLst>
          </p:cNvPr>
          <p:cNvSpPr txBox="1"/>
          <p:nvPr/>
        </p:nvSpPr>
        <p:spPr>
          <a:xfrm>
            <a:off x="4043966" y="4791392"/>
            <a:ext cx="759853" cy="369332"/>
          </a:xfrm>
          <a:prstGeom prst="rect">
            <a:avLst/>
          </a:prstGeom>
          <a:noFill/>
        </p:spPr>
        <p:txBody>
          <a:bodyPr wrap="square" rtlCol="0">
            <a:spAutoFit/>
          </a:bodyPr>
          <a:lstStyle/>
          <a:p>
            <a:r>
              <a:rPr lang="en-US" altLang="zh-CN"/>
              <a:t>RXD</a:t>
            </a:r>
            <a:endParaRPr lang="zh-CN" altLang="en-US"/>
          </a:p>
        </p:txBody>
      </p:sp>
      <p:sp>
        <p:nvSpPr>
          <p:cNvPr id="47" name="文本框 46">
            <a:extLst>
              <a:ext uri="{FF2B5EF4-FFF2-40B4-BE49-F238E27FC236}">
                <a16:creationId xmlns:a16="http://schemas.microsoft.com/office/drawing/2014/main" id="{C0E0BD2A-CD6A-46E0-AA35-B4D16FA095EF}"/>
              </a:ext>
            </a:extLst>
          </p:cNvPr>
          <p:cNvSpPr txBox="1"/>
          <p:nvPr/>
        </p:nvSpPr>
        <p:spPr>
          <a:xfrm>
            <a:off x="4043966" y="4108812"/>
            <a:ext cx="759853" cy="369332"/>
          </a:xfrm>
          <a:prstGeom prst="rect">
            <a:avLst/>
          </a:prstGeom>
          <a:noFill/>
        </p:spPr>
        <p:txBody>
          <a:bodyPr wrap="square" rtlCol="0">
            <a:spAutoFit/>
          </a:bodyPr>
          <a:lstStyle/>
          <a:p>
            <a:r>
              <a:rPr lang="en-US" altLang="zh-CN"/>
              <a:t>TXD</a:t>
            </a:r>
            <a:endParaRPr lang="zh-CN" altLang="en-US"/>
          </a:p>
        </p:txBody>
      </p:sp>
      <p:sp>
        <p:nvSpPr>
          <p:cNvPr id="48" name="文本框 47">
            <a:extLst>
              <a:ext uri="{FF2B5EF4-FFF2-40B4-BE49-F238E27FC236}">
                <a16:creationId xmlns:a16="http://schemas.microsoft.com/office/drawing/2014/main" id="{8B384468-FE3E-422A-AEAB-E186BC0EAF86}"/>
              </a:ext>
            </a:extLst>
          </p:cNvPr>
          <p:cNvSpPr txBox="1"/>
          <p:nvPr/>
        </p:nvSpPr>
        <p:spPr>
          <a:xfrm>
            <a:off x="7452575" y="4108812"/>
            <a:ext cx="759853" cy="369332"/>
          </a:xfrm>
          <a:prstGeom prst="rect">
            <a:avLst/>
          </a:prstGeom>
          <a:noFill/>
        </p:spPr>
        <p:txBody>
          <a:bodyPr wrap="square" rtlCol="0">
            <a:spAutoFit/>
          </a:bodyPr>
          <a:lstStyle/>
          <a:p>
            <a:r>
              <a:rPr lang="en-US" altLang="zh-CN"/>
              <a:t>TXD</a:t>
            </a:r>
            <a:endParaRPr lang="zh-CN" altLang="en-US"/>
          </a:p>
        </p:txBody>
      </p:sp>
      <p:sp>
        <p:nvSpPr>
          <p:cNvPr id="49" name="文本框 48">
            <a:extLst>
              <a:ext uri="{FF2B5EF4-FFF2-40B4-BE49-F238E27FC236}">
                <a16:creationId xmlns:a16="http://schemas.microsoft.com/office/drawing/2014/main" id="{014635CA-9991-4E16-9146-97C325EB79E5}"/>
              </a:ext>
            </a:extLst>
          </p:cNvPr>
          <p:cNvSpPr txBox="1"/>
          <p:nvPr/>
        </p:nvSpPr>
        <p:spPr>
          <a:xfrm>
            <a:off x="7452575" y="4831588"/>
            <a:ext cx="759853" cy="369332"/>
          </a:xfrm>
          <a:prstGeom prst="rect">
            <a:avLst/>
          </a:prstGeom>
          <a:noFill/>
        </p:spPr>
        <p:txBody>
          <a:bodyPr wrap="square" rtlCol="0">
            <a:spAutoFit/>
          </a:bodyPr>
          <a:lstStyle/>
          <a:p>
            <a:r>
              <a:rPr lang="en-US" altLang="zh-CN"/>
              <a:t>RXD</a:t>
            </a:r>
            <a:endParaRPr lang="zh-CN" altLang="en-US"/>
          </a:p>
        </p:txBody>
      </p:sp>
    </p:spTree>
    <p:extLst>
      <p:ext uri="{BB962C8B-B14F-4D97-AF65-F5344CB8AC3E}">
        <p14:creationId xmlns:p14="http://schemas.microsoft.com/office/powerpoint/2010/main" val="2308808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电平标准</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电平标准是数据</a:t>
            </a:r>
            <a:r>
              <a:rPr lang="en-US" altLang="zh-CN" sz="2800"/>
              <a:t>1</a:t>
            </a:r>
            <a:r>
              <a:rPr lang="zh-CN" altLang="en-US" sz="2800"/>
              <a:t>和数据</a:t>
            </a:r>
            <a:r>
              <a:rPr lang="en-US" altLang="zh-CN" sz="2800"/>
              <a:t>0</a:t>
            </a:r>
            <a:r>
              <a:rPr lang="zh-CN" altLang="en-US" sz="2800"/>
              <a:t>的表达方式，是传输线缆中人为规定的电压与数据的对应关系，串口常用的电平标准有如下三种：</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TTL</a:t>
            </a:r>
            <a:r>
              <a:rPr lang="zh-CN" altLang="en-US" sz="2800"/>
              <a:t>电平：</a:t>
            </a:r>
            <a:r>
              <a:rPr lang="en-US" altLang="zh-CN" sz="2800"/>
              <a:t>+5V</a:t>
            </a:r>
            <a:r>
              <a:rPr lang="zh-CN" altLang="en-US" sz="2800"/>
              <a:t>表示</a:t>
            </a:r>
            <a:r>
              <a:rPr lang="en-US" altLang="zh-CN" sz="2800"/>
              <a:t>1</a:t>
            </a:r>
            <a:r>
              <a:rPr lang="zh-CN" altLang="en-US" sz="2800"/>
              <a:t>，</a:t>
            </a:r>
            <a:r>
              <a:rPr lang="en-US" altLang="zh-CN" sz="2800"/>
              <a:t>0V</a:t>
            </a:r>
            <a:r>
              <a:rPr lang="zh-CN" altLang="en-US" sz="2800"/>
              <a:t>表示</a:t>
            </a:r>
            <a:r>
              <a:rPr lang="en-US" altLang="zh-CN" sz="2800"/>
              <a:t>0</a:t>
            </a:r>
          </a:p>
          <a:p>
            <a:pPr marL="457200" indent="-457200">
              <a:buFont typeface="Arial" panose="020B0604020202020204" pitchFamily="34" charset="0"/>
              <a:buChar char="•"/>
            </a:pPr>
            <a:r>
              <a:rPr lang="en-US" altLang="zh-CN" sz="2800"/>
              <a:t>RS232</a:t>
            </a:r>
            <a:r>
              <a:rPr lang="zh-CN" altLang="en-US" sz="2800"/>
              <a:t>电平：</a:t>
            </a:r>
            <a:r>
              <a:rPr lang="en-US" altLang="zh-CN" sz="2800"/>
              <a:t>-3~-15V</a:t>
            </a:r>
            <a:r>
              <a:rPr lang="zh-CN" altLang="en-US" sz="2800"/>
              <a:t>表示</a:t>
            </a:r>
            <a:r>
              <a:rPr lang="en-US" altLang="zh-CN" sz="2800"/>
              <a:t>1</a:t>
            </a:r>
            <a:r>
              <a:rPr lang="zh-CN" altLang="en-US" sz="2800"/>
              <a:t>，</a:t>
            </a:r>
            <a:r>
              <a:rPr lang="en-US" altLang="zh-CN" sz="2800"/>
              <a:t>+3~+15V</a:t>
            </a:r>
            <a:r>
              <a:rPr lang="zh-CN" altLang="en-US" sz="2800"/>
              <a:t>表示</a:t>
            </a:r>
            <a:r>
              <a:rPr lang="en-US" altLang="zh-CN" sz="2800"/>
              <a:t>0</a:t>
            </a:r>
          </a:p>
          <a:p>
            <a:pPr marL="457200" indent="-457200">
              <a:buFont typeface="Arial" panose="020B0604020202020204" pitchFamily="34" charset="0"/>
              <a:buChar char="•"/>
            </a:pPr>
            <a:r>
              <a:rPr lang="en-US" altLang="zh-CN" sz="2800"/>
              <a:t>RS485</a:t>
            </a:r>
            <a:r>
              <a:rPr lang="zh-CN" altLang="en-US" sz="2800"/>
              <a:t>电平：两线压差</a:t>
            </a:r>
            <a:r>
              <a:rPr lang="en-US" altLang="zh-CN" sz="2800"/>
              <a:t>+2~+6V</a:t>
            </a:r>
            <a:r>
              <a:rPr lang="zh-CN" altLang="en-US" sz="2800"/>
              <a:t>表示</a:t>
            </a:r>
            <a:r>
              <a:rPr lang="en-US" altLang="zh-CN" sz="2800"/>
              <a:t>1</a:t>
            </a:r>
            <a:r>
              <a:rPr lang="zh-CN" altLang="en-US" sz="2800"/>
              <a:t>，</a:t>
            </a:r>
            <a:r>
              <a:rPr lang="en-US" altLang="zh-CN" sz="2800"/>
              <a:t>-2~-6V</a:t>
            </a:r>
            <a:r>
              <a:rPr lang="zh-CN" altLang="en-US" sz="2800"/>
              <a:t>表示</a:t>
            </a:r>
            <a:r>
              <a:rPr lang="en-US" altLang="zh-CN" sz="2800"/>
              <a:t>0</a:t>
            </a:r>
            <a:r>
              <a:rPr lang="zh-CN" altLang="en-US" sz="2800"/>
              <a:t>（差分信号）</a:t>
            </a:r>
            <a:endParaRPr lang="en-US" altLang="zh-CN" sz="2800"/>
          </a:p>
        </p:txBody>
      </p:sp>
    </p:spTree>
    <p:extLst>
      <p:ext uri="{BB962C8B-B14F-4D97-AF65-F5344CB8AC3E}">
        <p14:creationId xmlns:p14="http://schemas.microsoft.com/office/powerpoint/2010/main" val="2206343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接口及引脚定义</a:t>
            </a:r>
          </a:p>
        </p:txBody>
      </p:sp>
      <p:pic>
        <p:nvPicPr>
          <p:cNvPr id="9" name="图片 8">
            <a:extLst>
              <a:ext uri="{FF2B5EF4-FFF2-40B4-BE49-F238E27FC236}">
                <a16:creationId xmlns:a16="http://schemas.microsoft.com/office/drawing/2014/main" id="{D942BE57-E997-47B1-99BC-FEDCB77C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32" y="1755560"/>
            <a:ext cx="3872249" cy="3872249"/>
          </a:xfrm>
          <a:prstGeom prst="rect">
            <a:avLst/>
          </a:prstGeom>
        </p:spPr>
      </p:pic>
      <p:pic>
        <p:nvPicPr>
          <p:cNvPr id="13" name="图片 12">
            <a:extLst>
              <a:ext uri="{FF2B5EF4-FFF2-40B4-BE49-F238E27FC236}">
                <a16:creationId xmlns:a16="http://schemas.microsoft.com/office/drawing/2014/main" id="{E6B0B7E1-9A32-4625-87D9-95B339EB1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5560"/>
            <a:ext cx="4285141" cy="3872249"/>
          </a:xfrm>
          <a:prstGeom prst="rect">
            <a:avLst/>
          </a:prstGeom>
        </p:spPr>
      </p:pic>
    </p:spTree>
    <p:extLst>
      <p:ext uri="{BB962C8B-B14F-4D97-AF65-F5344CB8AC3E}">
        <p14:creationId xmlns:p14="http://schemas.microsoft.com/office/powerpoint/2010/main" val="886686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常见通信接口比较</a:t>
            </a:r>
          </a:p>
        </p:txBody>
      </p:sp>
      <p:graphicFrame>
        <p:nvGraphicFramePr>
          <p:cNvPr id="2" name="表格 1">
            <a:extLst>
              <a:ext uri="{FF2B5EF4-FFF2-40B4-BE49-F238E27FC236}">
                <a16:creationId xmlns:a16="http://schemas.microsoft.com/office/drawing/2014/main" id="{D7614717-00DB-49B8-8072-ADD3F263E8D5}"/>
              </a:ext>
            </a:extLst>
          </p:cNvPr>
          <p:cNvGraphicFramePr>
            <a:graphicFrameLocks noGrp="1"/>
          </p:cNvGraphicFramePr>
          <p:nvPr>
            <p:extLst>
              <p:ext uri="{D42A27DB-BD31-4B8C-83A1-F6EECF244321}">
                <p14:modId xmlns:p14="http://schemas.microsoft.com/office/powerpoint/2010/main" val="328952528"/>
              </p:ext>
            </p:extLst>
          </p:nvPr>
        </p:nvGraphicFramePr>
        <p:xfrm>
          <a:off x="760567" y="1138005"/>
          <a:ext cx="10692001" cy="3788957"/>
        </p:xfrm>
        <a:graphic>
          <a:graphicData uri="http://schemas.openxmlformats.org/drawingml/2006/table">
            <a:tbl>
              <a:tblPr firstRow="1" bandRow="1">
                <a:tableStyleId>{93296810-A885-4BE3-A3E7-6D5BEEA58F35}</a:tableStyleId>
              </a:tblPr>
              <a:tblGrid>
                <a:gridCol w="2187557">
                  <a:extLst>
                    <a:ext uri="{9D8B030D-6E8A-4147-A177-3AD203B41FA5}">
                      <a16:colId xmlns:a16="http://schemas.microsoft.com/office/drawing/2014/main" val="48024508"/>
                    </a:ext>
                  </a:extLst>
                </a:gridCol>
                <a:gridCol w="3791965">
                  <a:extLst>
                    <a:ext uri="{9D8B030D-6E8A-4147-A177-3AD203B41FA5}">
                      <a16:colId xmlns:a16="http://schemas.microsoft.com/office/drawing/2014/main" val="64671348"/>
                    </a:ext>
                  </a:extLst>
                </a:gridCol>
                <a:gridCol w="2039479">
                  <a:extLst>
                    <a:ext uri="{9D8B030D-6E8A-4147-A177-3AD203B41FA5}">
                      <a16:colId xmlns:a16="http://schemas.microsoft.com/office/drawing/2014/main" val="4243828104"/>
                    </a:ext>
                  </a:extLst>
                </a:gridCol>
                <a:gridCol w="2673000">
                  <a:extLst>
                    <a:ext uri="{9D8B030D-6E8A-4147-A177-3AD203B41FA5}">
                      <a16:colId xmlns:a16="http://schemas.microsoft.com/office/drawing/2014/main" val="3823366356"/>
                    </a:ext>
                  </a:extLst>
                </a:gridCol>
              </a:tblGrid>
              <a:tr h="476451">
                <a:tc>
                  <a:txBody>
                    <a:bodyPr/>
                    <a:lstStyle/>
                    <a:p>
                      <a:pPr algn="ctr"/>
                      <a:r>
                        <a:rPr lang="zh-CN" altLang="en-US" sz="2300"/>
                        <a:t>名称</a:t>
                      </a:r>
                    </a:p>
                  </a:txBody>
                  <a:tcPr marL="117580" marR="117580" marT="58790" marB="58790" anchor="ctr"/>
                </a:tc>
                <a:tc>
                  <a:txBody>
                    <a:bodyPr/>
                    <a:lstStyle/>
                    <a:p>
                      <a:pPr algn="ctr"/>
                      <a:r>
                        <a:rPr lang="zh-CN" altLang="en-US" sz="2300"/>
                        <a:t>引脚定义</a:t>
                      </a:r>
                    </a:p>
                  </a:txBody>
                  <a:tcPr marL="117580" marR="117580" marT="58790" marB="58790" anchor="ctr"/>
                </a:tc>
                <a:tc>
                  <a:txBody>
                    <a:bodyPr/>
                    <a:lstStyle/>
                    <a:p>
                      <a:pPr algn="ctr"/>
                      <a:r>
                        <a:rPr lang="zh-CN" altLang="en-US" sz="2300"/>
                        <a:t>通信方式</a:t>
                      </a:r>
                    </a:p>
                  </a:txBody>
                  <a:tcPr marL="117580" marR="117580" marT="58790" marB="58790" anchor="ctr"/>
                </a:tc>
                <a:tc>
                  <a:txBody>
                    <a:bodyPr/>
                    <a:lstStyle/>
                    <a:p>
                      <a:pPr algn="ctr"/>
                      <a:r>
                        <a:rPr lang="zh-CN" altLang="en-US" sz="2300"/>
                        <a:t>特点</a:t>
                      </a:r>
                    </a:p>
                  </a:txBody>
                  <a:tcPr marL="117580" marR="117580" marT="58790" marB="58790" anchor="ctr"/>
                </a:tc>
                <a:extLst>
                  <a:ext uri="{0D108BD9-81ED-4DB2-BD59-A6C34878D82A}">
                    <a16:rowId xmlns:a16="http://schemas.microsoft.com/office/drawing/2014/main" val="1282088465"/>
                  </a:ext>
                </a:extLst>
              </a:tr>
              <a:tr h="845408">
                <a:tc>
                  <a:txBody>
                    <a:bodyPr/>
                    <a:lstStyle/>
                    <a:p>
                      <a:pPr algn="ctr"/>
                      <a:r>
                        <a:rPr lang="en-US" altLang="zh-CN" sz="2300"/>
                        <a:t>UART</a:t>
                      </a:r>
                      <a:endParaRPr lang="zh-CN" altLang="en-US" sz="2300"/>
                    </a:p>
                  </a:txBody>
                  <a:tcPr marL="117580" marR="117580" marT="58790" marB="58790" anchor="ctr"/>
                </a:tc>
                <a:tc>
                  <a:txBody>
                    <a:bodyPr/>
                    <a:lstStyle/>
                    <a:p>
                      <a:pPr algn="ctr"/>
                      <a:r>
                        <a:rPr lang="en-US" altLang="zh-CN" sz="2300"/>
                        <a:t>TXD</a:t>
                      </a:r>
                      <a:r>
                        <a:rPr lang="zh-CN" altLang="en-US" sz="2300"/>
                        <a:t>、</a:t>
                      </a:r>
                      <a:r>
                        <a:rPr lang="en-US" altLang="zh-CN" sz="2300"/>
                        <a:t>RXD</a:t>
                      </a:r>
                      <a:endParaRPr lang="zh-CN" altLang="en-US" sz="2300"/>
                    </a:p>
                  </a:txBody>
                  <a:tcPr marL="117580" marR="117580" marT="58790" marB="58790" anchor="ctr"/>
                </a:tc>
                <a:tc>
                  <a:txBody>
                    <a:bodyPr/>
                    <a:lstStyle/>
                    <a:p>
                      <a:pPr algn="ctr"/>
                      <a:r>
                        <a:rPr lang="zh-CN" altLang="en-US" sz="2300"/>
                        <a:t>全双工、异步</a:t>
                      </a:r>
                    </a:p>
                  </a:txBody>
                  <a:tcPr marL="117580" marR="117580" marT="58790" marB="58790" anchor="ctr"/>
                </a:tc>
                <a:tc>
                  <a:txBody>
                    <a:bodyPr/>
                    <a:lstStyle/>
                    <a:p>
                      <a:pPr algn="ctr"/>
                      <a:r>
                        <a:rPr lang="zh-CN" altLang="en-US" sz="2300"/>
                        <a:t>点对点通信</a:t>
                      </a:r>
                    </a:p>
                  </a:txBody>
                  <a:tcPr marL="117580" marR="117580" marT="58790" marB="58790" anchor="ctr"/>
                </a:tc>
                <a:extLst>
                  <a:ext uri="{0D108BD9-81ED-4DB2-BD59-A6C34878D82A}">
                    <a16:rowId xmlns:a16="http://schemas.microsoft.com/office/drawing/2014/main" val="2392432748"/>
                  </a:ext>
                </a:extLst>
              </a:tr>
              <a:tr h="822366">
                <a:tc>
                  <a:txBody>
                    <a:bodyPr/>
                    <a:lstStyle/>
                    <a:p>
                      <a:pPr algn="ctr"/>
                      <a:r>
                        <a:rPr lang="en-US" altLang="zh-CN" sz="2300"/>
                        <a:t>I²C</a:t>
                      </a:r>
                      <a:endParaRPr lang="zh-CN" altLang="en-US" sz="2300"/>
                    </a:p>
                  </a:txBody>
                  <a:tcPr marL="117580" marR="117580" marT="58790" marB="58790" anchor="ctr"/>
                </a:tc>
                <a:tc>
                  <a:txBody>
                    <a:bodyPr/>
                    <a:lstStyle/>
                    <a:p>
                      <a:pPr algn="ctr"/>
                      <a:r>
                        <a:rPr lang="en-US" altLang="zh-CN" sz="2300"/>
                        <a:t>SCL</a:t>
                      </a:r>
                      <a:r>
                        <a:rPr lang="zh-CN" altLang="en-US" sz="2300"/>
                        <a:t>、</a:t>
                      </a:r>
                      <a:r>
                        <a:rPr lang="en-US" altLang="zh-CN" sz="2300"/>
                        <a:t>SDA</a:t>
                      </a:r>
                      <a:endParaRPr lang="zh-CN" altLang="en-US" sz="2300"/>
                    </a:p>
                  </a:txBody>
                  <a:tcPr marL="117580" marR="117580" marT="58790" marB="58790" anchor="ctr"/>
                </a:tc>
                <a:tc>
                  <a:txBody>
                    <a:bodyPr/>
                    <a:lstStyle/>
                    <a:p>
                      <a:pPr algn="ctr"/>
                      <a:r>
                        <a:rPr lang="zh-CN" altLang="en-US" sz="2300"/>
                        <a:t>半双工、同步</a:t>
                      </a:r>
                    </a:p>
                  </a:txBody>
                  <a:tcPr marL="117580" marR="117580" marT="58790" marB="58790" anchor="ctr"/>
                </a:tc>
                <a:tc>
                  <a:txBody>
                    <a:bodyPr/>
                    <a:lstStyle/>
                    <a:p>
                      <a:pPr algn="ctr"/>
                      <a:r>
                        <a:rPr lang="zh-CN" altLang="en-US" sz="2300"/>
                        <a:t>可挂载多个设备</a:t>
                      </a:r>
                    </a:p>
                  </a:txBody>
                  <a:tcPr marL="117580" marR="117580" marT="58790" marB="58790" anchor="ctr"/>
                </a:tc>
                <a:extLst>
                  <a:ext uri="{0D108BD9-81ED-4DB2-BD59-A6C34878D82A}">
                    <a16:rowId xmlns:a16="http://schemas.microsoft.com/office/drawing/2014/main" val="625492250"/>
                  </a:ext>
                </a:extLst>
              </a:tr>
              <a:tr h="822366">
                <a:tc>
                  <a:txBody>
                    <a:bodyPr/>
                    <a:lstStyle/>
                    <a:p>
                      <a:pPr algn="ctr"/>
                      <a:r>
                        <a:rPr lang="en-US" altLang="zh-CN" sz="2300"/>
                        <a:t>SPI</a:t>
                      </a:r>
                      <a:endParaRPr lang="zh-CN" altLang="en-US" sz="2300"/>
                    </a:p>
                  </a:txBody>
                  <a:tcPr marL="117580" marR="117580" marT="58790" marB="58790" anchor="ctr"/>
                </a:tc>
                <a:tc>
                  <a:txBody>
                    <a:bodyPr/>
                    <a:lstStyle/>
                    <a:p>
                      <a:pPr algn="ctr"/>
                      <a:r>
                        <a:rPr lang="en-US" altLang="zh-CN" sz="2300"/>
                        <a:t>SCLK</a:t>
                      </a:r>
                      <a:r>
                        <a:rPr lang="zh-CN" altLang="en-US" sz="2300"/>
                        <a:t>、</a:t>
                      </a:r>
                      <a:r>
                        <a:rPr lang="en-US" altLang="zh-CN" sz="2300"/>
                        <a:t>MOSI</a:t>
                      </a:r>
                      <a:r>
                        <a:rPr lang="zh-CN" altLang="en-US" sz="2300"/>
                        <a:t>、</a:t>
                      </a:r>
                      <a:r>
                        <a:rPr lang="en-US" altLang="zh-CN" sz="2300"/>
                        <a:t>MISO</a:t>
                      </a:r>
                      <a:r>
                        <a:rPr lang="zh-CN" altLang="en-US" sz="2300"/>
                        <a:t>、</a:t>
                      </a:r>
                      <a:r>
                        <a:rPr lang="en-US" altLang="zh-CN" sz="2300"/>
                        <a:t>CS</a:t>
                      </a:r>
                      <a:endParaRPr lang="zh-CN" altLang="en-US" sz="2300"/>
                    </a:p>
                  </a:txBody>
                  <a:tcPr marL="117580" marR="117580" marT="58790" marB="58790" anchor="ctr"/>
                </a:tc>
                <a:tc>
                  <a:txBody>
                    <a:bodyPr/>
                    <a:lstStyle/>
                    <a:p>
                      <a:pPr algn="ctr"/>
                      <a:r>
                        <a:rPr lang="zh-CN" altLang="en-US" sz="2300"/>
                        <a:t>全双工、同步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a:t>可挂载多个设备</a:t>
                      </a:r>
                    </a:p>
                  </a:txBody>
                  <a:tcPr marL="117580" marR="117580" marT="58790" marB="58790" anchor="ctr"/>
                </a:tc>
                <a:extLst>
                  <a:ext uri="{0D108BD9-81ED-4DB2-BD59-A6C34878D82A}">
                    <a16:rowId xmlns:a16="http://schemas.microsoft.com/office/drawing/2014/main" val="222964627"/>
                  </a:ext>
                </a:extLst>
              </a:tr>
              <a:tr h="822366">
                <a:tc>
                  <a:txBody>
                    <a:bodyPr/>
                    <a:lstStyle/>
                    <a:p>
                      <a:pPr algn="ctr"/>
                      <a:r>
                        <a:rPr lang="en-US" altLang="zh-CN" sz="2300"/>
                        <a:t>1-Wire</a:t>
                      </a:r>
                      <a:endParaRPr lang="zh-CN" altLang="en-US" sz="2300"/>
                    </a:p>
                  </a:txBody>
                  <a:tcPr marL="117580" marR="117580" marT="58790" marB="58790" anchor="ctr"/>
                </a:tc>
                <a:tc>
                  <a:txBody>
                    <a:bodyPr/>
                    <a:lstStyle/>
                    <a:p>
                      <a:pPr algn="ctr"/>
                      <a:r>
                        <a:rPr lang="en-US" altLang="zh-CN" sz="2300"/>
                        <a:t>DQ</a:t>
                      </a:r>
                      <a:endParaRPr lang="zh-CN" altLang="en-US" sz="2300"/>
                    </a:p>
                  </a:txBody>
                  <a:tcPr marL="117580" marR="117580" marT="58790" marB="58790" anchor="ctr"/>
                </a:tc>
                <a:tc>
                  <a:txBody>
                    <a:bodyPr/>
                    <a:lstStyle/>
                    <a:p>
                      <a:pPr algn="ctr"/>
                      <a:r>
                        <a:rPr lang="zh-CN" altLang="en-US" sz="2300"/>
                        <a:t>半双工、异步</a:t>
                      </a:r>
                    </a:p>
                  </a:txBody>
                  <a:tcPr marL="117580" marR="117580" marT="58790" marB="587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300"/>
                        <a:t>可挂载多个设备</a:t>
                      </a:r>
                    </a:p>
                  </a:txBody>
                  <a:tcPr marL="117580" marR="117580" marT="58790" marB="58790" anchor="ctr"/>
                </a:tc>
                <a:extLst>
                  <a:ext uri="{0D108BD9-81ED-4DB2-BD59-A6C34878D82A}">
                    <a16:rowId xmlns:a16="http://schemas.microsoft.com/office/drawing/2014/main" val="1325862959"/>
                  </a:ext>
                </a:extLst>
              </a:tr>
            </a:tbl>
          </a:graphicData>
        </a:graphic>
      </p:graphicFrame>
      <p:sp>
        <p:nvSpPr>
          <p:cNvPr id="5" name="文本框 4">
            <a:extLst>
              <a:ext uri="{FF2B5EF4-FFF2-40B4-BE49-F238E27FC236}">
                <a16:creationId xmlns:a16="http://schemas.microsoft.com/office/drawing/2014/main" id="{60BCC4AD-8B93-429D-91CF-7307E9BABF43}"/>
              </a:ext>
            </a:extLst>
          </p:cNvPr>
          <p:cNvSpPr txBox="1"/>
          <p:nvPr/>
        </p:nvSpPr>
        <p:spPr>
          <a:xfrm>
            <a:off x="570963" y="5458385"/>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此外还有：</a:t>
            </a:r>
            <a:r>
              <a:rPr lang="en-US" altLang="zh-CN" sz="2800"/>
              <a:t>CAN</a:t>
            </a:r>
            <a:r>
              <a:rPr lang="zh-CN" altLang="en-US" sz="2800"/>
              <a:t>、</a:t>
            </a:r>
            <a:r>
              <a:rPr lang="en-US" altLang="zh-CN" sz="2800"/>
              <a:t>USB</a:t>
            </a:r>
            <a:r>
              <a:rPr lang="zh-CN" altLang="en-US" sz="2800"/>
              <a:t>等</a:t>
            </a:r>
            <a:endParaRPr lang="en-US" altLang="zh-CN" sz="2800"/>
          </a:p>
        </p:txBody>
      </p:sp>
    </p:spTree>
    <p:extLst>
      <p:ext uri="{BB962C8B-B14F-4D97-AF65-F5344CB8AC3E}">
        <p14:creationId xmlns:p14="http://schemas.microsoft.com/office/powerpoint/2010/main" val="347271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相关术语</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全双工：通信双方可以在同一时刻互相传输数据</a:t>
            </a:r>
            <a:endParaRPr lang="en-US" altLang="zh-CN" sz="2800"/>
          </a:p>
          <a:p>
            <a:pPr marL="457200" indent="-457200">
              <a:buFont typeface="Arial" panose="020B0604020202020204" pitchFamily="34" charset="0"/>
              <a:buChar char="•"/>
            </a:pPr>
            <a:r>
              <a:rPr lang="zh-CN" altLang="en-US" sz="2800"/>
              <a:t>半双工：通信双方可以互相传输数据，但必须分时复用一根数据线</a:t>
            </a:r>
            <a:endParaRPr lang="en-US" altLang="zh-CN" sz="2800"/>
          </a:p>
          <a:p>
            <a:pPr marL="457200" indent="-457200">
              <a:buFont typeface="Arial" panose="020B0604020202020204" pitchFamily="34" charset="0"/>
              <a:buChar char="•"/>
            </a:pPr>
            <a:r>
              <a:rPr lang="zh-CN" altLang="en-US" sz="2800"/>
              <a:t>单工：通信只能有一方发送到另一方，不能反向传输</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异步：通信双方各自约定通信速率</a:t>
            </a:r>
            <a:endParaRPr lang="en-US" altLang="zh-CN" sz="2800"/>
          </a:p>
          <a:p>
            <a:pPr marL="457200" indent="-457200">
              <a:buFont typeface="Arial" panose="020B0604020202020204" pitchFamily="34" charset="0"/>
              <a:buChar char="•"/>
            </a:pPr>
            <a:r>
              <a:rPr lang="zh-CN" altLang="en-US" sz="2800"/>
              <a:t>同步：通信双方靠一根时钟线来约定通信速率</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总线：连接各个设备的数据传输线路（类似于一条马路，把路边各住户连接起来，使住户可以相互交流）</a:t>
            </a:r>
            <a:endParaRPr lang="en-US" altLang="zh-CN" sz="2800"/>
          </a:p>
        </p:txBody>
      </p:sp>
    </p:spTree>
    <p:extLst>
      <p:ext uri="{BB962C8B-B14F-4D97-AF65-F5344CB8AC3E}">
        <p14:creationId xmlns:p14="http://schemas.microsoft.com/office/powerpoint/2010/main" val="3264628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51</a:t>
            </a:r>
            <a:r>
              <a:rPr lang="zh-CN" altLang="en-US" sz="3200">
                <a:latin typeface="等线" panose="02010600030101010101" pitchFamily="2" charset="-122"/>
                <a:ea typeface="等线" panose="02010600030101010101" pitchFamily="2" charset="-122"/>
              </a:rPr>
              <a:t>单片机的</a:t>
            </a:r>
            <a:r>
              <a:rPr lang="en-US" altLang="zh-CN" sz="3200">
                <a:latin typeface="等线" panose="02010600030101010101" pitchFamily="2" charset="-122"/>
                <a:ea typeface="等线" panose="02010600030101010101" pitchFamily="2" charset="-122"/>
              </a:rPr>
              <a:t>UART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7379857"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STC89C52</a:t>
            </a:r>
            <a:r>
              <a:rPr lang="zh-CN" altLang="en-US" sz="2800"/>
              <a:t>有</a:t>
            </a:r>
            <a:r>
              <a:rPr lang="en-US" altLang="zh-CN" sz="2800"/>
              <a:t>1</a:t>
            </a:r>
            <a:r>
              <a:rPr lang="zh-CN" altLang="en-US" sz="2800"/>
              <a:t>个</a:t>
            </a:r>
            <a:r>
              <a:rPr lang="en-US" altLang="zh-CN" sz="2800"/>
              <a:t>UART</a:t>
            </a:r>
          </a:p>
          <a:p>
            <a:pPr marL="457200" indent="-457200">
              <a:buFont typeface="Arial" panose="020B0604020202020204" pitchFamily="34" charset="0"/>
              <a:buChar char="•"/>
            </a:pPr>
            <a:r>
              <a:rPr lang="en-US" altLang="zh-CN" sz="2800"/>
              <a:t>STC89C52</a:t>
            </a:r>
            <a:r>
              <a:rPr lang="zh-CN" altLang="en-US" sz="2800"/>
              <a:t>的</a:t>
            </a:r>
            <a:r>
              <a:rPr lang="en-US" altLang="zh-CN" sz="2800"/>
              <a:t>UART</a:t>
            </a:r>
            <a:r>
              <a:rPr lang="zh-CN" altLang="en-US" sz="2800"/>
              <a:t>有四种工作模式：</a:t>
            </a:r>
            <a:endParaRPr lang="en-US" altLang="zh-CN" sz="2800"/>
          </a:p>
          <a:p>
            <a:r>
              <a:rPr lang="en-US" altLang="zh-CN" sz="2800"/>
              <a:t>	</a:t>
            </a:r>
            <a:r>
              <a:rPr lang="zh-CN" altLang="en-US" sz="2800"/>
              <a:t>模式</a:t>
            </a:r>
            <a:r>
              <a:rPr lang="en-US" altLang="zh-CN" sz="2800"/>
              <a:t>0</a:t>
            </a:r>
            <a:r>
              <a:rPr lang="zh-CN" altLang="en-US" sz="2800"/>
              <a:t>：同步移位寄存器</a:t>
            </a:r>
            <a:endParaRPr lang="en-US" altLang="zh-CN" sz="2800"/>
          </a:p>
          <a:p>
            <a:r>
              <a:rPr lang="en-US" altLang="zh-CN" sz="2800"/>
              <a:t>	</a:t>
            </a:r>
            <a:r>
              <a:rPr lang="zh-CN" altLang="en-US" sz="2800"/>
              <a:t>模式</a:t>
            </a:r>
            <a:r>
              <a:rPr lang="en-US" altLang="zh-CN" sz="2800"/>
              <a:t>1</a:t>
            </a:r>
            <a:r>
              <a:rPr lang="zh-CN" altLang="en-US" sz="2800"/>
              <a:t>：</a:t>
            </a:r>
            <a:r>
              <a:rPr lang="en-US" altLang="zh-CN" sz="2800"/>
              <a:t>8</a:t>
            </a:r>
            <a:r>
              <a:rPr lang="zh-CN" altLang="en-US" sz="2800"/>
              <a:t>位</a:t>
            </a:r>
            <a:r>
              <a:rPr lang="en-US" altLang="zh-CN" sz="2800"/>
              <a:t>UART</a:t>
            </a:r>
            <a:r>
              <a:rPr lang="zh-CN" altLang="en-US" sz="2800"/>
              <a:t>，波特率可变（常用）</a:t>
            </a:r>
            <a:endParaRPr lang="en-US" altLang="zh-CN" sz="2800"/>
          </a:p>
          <a:p>
            <a:r>
              <a:rPr lang="en-US" altLang="zh-CN" sz="2800"/>
              <a:t>	</a:t>
            </a:r>
            <a:r>
              <a:rPr lang="zh-CN" altLang="en-US" sz="2800"/>
              <a:t>模式</a:t>
            </a:r>
            <a:r>
              <a:rPr lang="en-US" altLang="zh-CN" sz="2800"/>
              <a:t>2</a:t>
            </a:r>
            <a:r>
              <a:rPr lang="zh-CN" altLang="en-US" sz="2800"/>
              <a:t>：</a:t>
            </a:r>
            <a:r>
              <a:rPr lang="en-US" altLang="zh-CN" sz="2800"/>
              <a:t>9</a:t>
            </a:r>
            <a:r>
              <a:rPr lang="zh-CN" altLang="en-US" sz="2800"/>
              <a:t>位</a:t>
            </a:r>
            <a:r>
              <a:rPr lang="en-US" altLang="zh-CN" sz="2800"/>
              <a:t>UART</a:t>
            </a:r>
            <a:r>
              <a:rPr lang="zh-CN" altLang="en-US" sz="2800"/>
              <a:t>，波特率固定</a:t>
            </a:r>
            <a:endParaRPr lang="en-US" altLang="zh-CN" sz="2800"/>
          </a:p>
          <a:p>
            <a:r>
              <a:rPr lang="en-US" altLang="zh-CN" sz="2800"/>
              <a:t>	</a:t>
            </a:r>
            <a:r>
              <a:rPr lang="zh-CN" altLang="en-US" sz="2800"/>
              <a:t>模式</a:t>
            </a:r>
            <a:r>
              <a:rPr lang="en-US" altLang="zh-CN" sz="2800"/>
              <a:t>3</a:t>
            </a:r>
            <a:r>
              <a:rPr lang="zh-CN" altLang="en-US" sz="2800"/>
              <a:t>：</a:t>
            </a:r>
            <a:r>
              <a:rPr lang="en-US" altLang="zh-CN" sz="2800"/>
              <a:t>9</a:t>
            </a:r>
            <a:r>
              <a:rPr lang="zh-CN" altLang="en-US" sz="2800"/>
              <a:t>位</a:t>
            </a:r>
            <a:r>
              <a:rPr lang="en-US" altLang="zh-CN" sz="2800"/>
              <a:t>UART</a:t>
            </a:r>
            <a:r>
              <a:rPr lang="zh-CN" altLang="en-US" sz="2800"/>
              <a:t>，波特率可变</a:t>
            </a:r>
            <a:endParaRPr lang="en-US" altLang="zh-CN" sz="2800"/>
          </a:p>
        </p:txBody>
      </p:sp>
      <p:pic>
        <p:nvPicPr>
          <p:cNvPr id="5" name="图片 4">
            <a:extLst>
              <a:ext uri="{FF2B5EF4-FFF2-40B4-BE49-F238E27FC236}">
                <a16:creationId xmlns:a16="http://schemas.microsoft.com/office/drawing/2014/main" id="{92FADD05-CAFD-47BB-8575-D891F541EFD2}"/>
              </a:ext>
            </a:extLst>
          </p:cNvPr>
          <p:cNvPicPr>
            <a:picLocks noChangeAspect="1"/>
          </p:cNvPicPr>
          <p:nvPr/>
        </p:nvPicPr>
        <p:blipFill>
          <a:blip r:embed="rId2"/>
          <a:stretch>
            <a:fillRect/>
          </a:stretch>
        </p:blipFill>
        <p:spPr>
          <a:xfrm>
            <a:off x="8119645" y="746976"/>
            <a:ext cx="3849733" cy="4817484"/>
          </a:xfrm>
          <a:prstGeom prst="rect">
            <a:avLst/>
          </a:prstGeom>
        </p:spPr>
      </p:pic>
      <p:sp>
        <p:nvSpPr>
          <p:cNvPr id="2" name="矩形 1">
            <a:extLst>
              <a:ext uri="{FF2B5EF4-FFF2-40B4-BE49-F238E27FC236}">
                <a16:creationId xmlns:a16="http://schemas.microsoft.com/office/drawing/2014/main" id="{A5E2C2FC-5F18-4CCA-94AB-9B38F26AA853}"/>
              </a:ext>
            </a:extLst>
          </p:cNvPr>
          <p:cNvSpPr/>
          <p:nvPr/>
        </p:nvSpPr>
        <p:spPr>
          <a:xfrm>
            <a:off x="8237439" y="2977375"/>
            <a:ext cx="1386064" cy="37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49070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串口参数及时序图</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波特率：串口通信的速率（发送和接收各数据位的间隔时间）</a:t>
            </a:r>
            <a:endParaRPr lang="en-US" altLang="zh-CN" sz="2800"/>
          </a:p>
          <a:p>
            <a:pPr marL="457200" indent="-457200">
              <a:buFont typeface="Arial" panose="020B0604020202020204" pitchFamily="34" charset="0"/>
              <a:buChar char="•"/>
            </a:pPr>
            <a:r>
              <a:rPr lang="zh-CN" altLang="en-US" sz="2800"/>
              <a:t>检验位：用于数据验证</a:t>
            </a:r>
            <a:endParaRPr lang="en-US" altLang="zh-CN" sz="2800"/>
          </a:p>
          <a:p>
            <a:pPr marL="457200" indent="-457200">
              <a:buFont typeface="Arial" panose="020B0604020202020204" pitchFamily="34" charset="0"/>
              <a:buChar char="•"/>
            </a:pPr>
            <a:r>
              <a:rPr lang="zh-CN" altLang="en-US" sz="2800"/>
              <a:t>停止位：用于数据帧间隔</a:t>
            </a:r>
            <a:endParaRPr lang="en-US" altLang="zh-CN" sz="2800"/>
          </a:p>
        </p:txBody>
      </p:sp>
      <p:graphicFrame>
        <p:nvGraphicFramePr>
          <p:cNvPr id="5" name="Object 8">
            <a:extLst>
              <a:ext uri="{FF2B5EF4-FFF2-40B4-BE49-F238E27FC236}">
                <a16:creationId xmlns:a16="http://schemas.microsoft.com/office/drawing/2014/main" id="{B8488AEF-9629-4AF7-AA28-62F5F62394F6}"/>
              </a:ext>
            </a:extLst>
          </p:cNvPr>
          <p:cNvGraphicFramePr>
            <a:graphicFrameLocks noChangeAspect="1"/>
          </p:cNvGraphicFramePr>
          <p:nvPr>
            <p:extLst>
              <p:ext uri="{D42A27DB-BD31-4B8C-83A1-F6EECF244321}">
                <p14:modId xmlns:p14="http://schemas.microsoft.com/office/powerpoint/2010/main" val="3729106105"/>
              </p:ext>
            </p:extLst>
          </p:nvPr>
        </p:nvGraphicFramePr>
        <p:xfrm>
          <a:off x="784202" y="2770893"/>
          <a:ext cx="6196147" cy="1695349"/>
        </p:xfrm>
        <a:graphic>
          <a:graphicData uri="http://schemas.openxmlformats.org/presentationml/2006/ole">
            <mc:AlternateContent xmlns:mc="http://schemas.openxmlformats.org/markup-compatibility/2006">
              <mc:Choice xmlns:v="urn:schemas-microsoft-com:vml" Requires="v">
                <p:oleObj r:id="rId2" imgW="3925800" imgH="1216440" progId="Visio.Drawing.6">
                  <p:embed/>
                </p:oleObj>
              </mc:Choice>
              <mc:Fallback>
                <p:oleObj r:id="rId2" imgW="3925800" imgH="1216440" progId="Visio.Drawing.6">
                  <p:embed/>
                  <p:pic>
                    <p:nvPicPr>
                      <p:cNvPr id="181256" name="Object 8">
                        <a:extLst>
                          <a:ext uri="{FF2B5EF4-FFF2-40B4-BE49-F238E27FC236}">
                            <a16:creationId xmlns:a16="http://schemas.microsoft.com/office/drawing/2014/main" id="{917A8152-2E86-48A3-BCD9-16BC538C8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02" y="2770893"/>
                        <a:ext cx="6196147" cy="1695349"/>
                      </a:xfrm>
                      <a:prstGeom prst="rect">
                        <a:avLst/>
                      </a:prstGeom>
                      <a:noFill/>
                      <a:ln>
                        <a:noFill/>
                      </a:ln>
                    </p:spPr>
                  </p:pic>
                </p:oleObj>
              </mc:Fallback>
            </mc:AlternateContent>
          </a:graphicData>
        </a:graphic>
      </p:graphicFrame>
      <p:graphicFrame>
        <p:nvGraphicFramePr>
          <p:cNvPr id="8" name="Object 11">
            <a:extLst>
              <a:ext uri="{FF2B5EF4-FFF2-40B4-BE49-F238E27FC236}">
                <a16:creationId xmlns:a16="http://schemas.microsoft.com/office/drawing/2014/main" id="{96A79A12-7E6A-40F0-927B-4775CE1782AA}"/>
              </a:ext>
            </a:extLst>
          </p:cNvPr>
          <p:cNvGraphicFramePr>
            <a:graphicFrameLocks noChangeAspect="1"/>
          </p:cNvGraphicFramePr>
          <p:nvPr>
            <p:extLst>
              <p:ext uri="{D42A27DB-BD31-4B8C-83A1-F6EECF244321}">
                <p14:modId xmlns:p14="http://schemas.microsoft.com/office/powerpoint/2010/main" val="393967524"/>
              </p:ext>
            </p:extLst>
          </p:nvPr>
        </p:nvGraphicFramePr>
        <p:xfrm>
          <a:off x="784202" y="4615767"/>
          <a:ext cx="6724181" cy="1987469"/>
        </p:xfrm>
        <a:graphic>
          <a:graphicData uri="http://schemas.openxmlformats.org/presentationml/2006/ole">
            <mc:AlternateContent xmlns:mc="http://schemas.openxmlformats.org/markup-compatibility/2006">
              <mc:Choice xmlns:v="urn:schemas-microsoft-com:vml" Requires="v">
                <p:oleObj r:id="rId4" imgW="4227120" imgH="1231560" progId="Visio.Drawing.6">
                  <p:embed/>
                </p:oleObj>
              </mc:Choice>
              <mc:Fallback>
                <p:oleObj r:id="rId4" imgW="4227120" imgH="1231560" progId="Visio.Drawing.6">
                  <p:embed/>
                  <p:pic>
                    <p:nvPicPr>
                      <p:cNvPr id="183307" name="Object 11">
                        <a:extLst>
                          <a:ext uri="{FF2B5EF4-FFF2-40B4-BE49-F238E27FC236}">
                            <a16:creationId xmlns:a16="http://schemas.microsoft.com/office/drawing/2014/main" id="{A49AA949-915D-471D-8F82-4FEAFC6574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202" y="4615767"/>
                        <a:ext cx="6724181" cy="1987469"/>
                      </a:xfrm>
                      <a:prstGeom prst="rect">
                        <a:avLst/>
                      </a:prstGeom>
                      <a:noFill/>
                      <a:ln>
                        <a:noFill/>
                      </a:ln>
                    </p:spPr>
                  </p:pic>
                </p:oleObj>
              </mc:Fallback>
            </mc:AlternateContent>
          </a:graphicData>
        </a:graphic>
      </p:graphicFrame>
      <p:sp>
        <p:nvSpPr>
          <p:cNvPr id="9" name="文本框 8">
            <a:extLst>
              <a:ext uri="{FF2B5EF4-FFF2-40B4-BE49-F238E27FC236}">
                <a16:creationId xmlns:a16="http://schemas.microsoft.com/office/drawing/2014/main" id="{B7F9E689-59D4-480A-9E68-FC38AC59FDA8}"/>
              </a:ext>
            </a:extLst>
          </p:cNvPr>
          <p:cNvSpPr txBox="1"/>
          <p:nvPr/>
        </p:nvSpPr>
        <p:spPr>
          <a:xfrm>
            <a:off x="8059712" y="3356957"/>
            <a:ext cx="2232212" cy="523220"/>
          </a:xfrm>
          <a:prstGeom prst="rect">
            <a:avLst/>
          </a:prstGeom>
          <a:noFill/>
        </p:spPr>
        <p:txBody>
          <a:bodyPr wrap="square" rtlCol="0">
            <a:spAutoFit/>
          </a:bodyPr>
          <a:lstStyle/>
          <a:p>
            <a:r>
              <a:rPr lang="en-US" altLang="zh-CN" sz="2800"/>
              <a:t>8</a:t>
            </a:r>
            <a:r>
              <a:rPr lang="zh-CN" altLang="en-US" sz="2800"/>
              <a:t>位数据格式</a:t>
            </a:r>
            <a:endParaRPr lang="en-US" altLang="zh-CN" sz="2800"/>
          </a:p>
        </p:txBody>
      </p:sp>
      <p:sp>
        <p:nvSpPr>
          <p:cNvPr id="10" name="文本框 9">
            <a:extLst>
              <a:ext uri="{FF2B5EF4-FFF2-40B4-BE49-F238E27FC236}">
                <a16:creationId xmlns:a16="http://schemas.microsoft.com/office/drawing/2014/main" id="{D58FEB73-5C3A-40AF-A5B2-700A5EC382D9}"/>
              </a:ext>
            </a:extLst>
          </p:cNvPr>
          <p:cNvSpPr txBox="1"/>
          <p:nvPr/>
        </p:nvSpPr>
        <p:spPr>
          <a:xfrm>
            <a:off x="8059712" y="5413784"/>
            <a:ext cx="2232212" cy="523220"/>
          </a:xfrm>
          <a:prstGeom prst="rect">
            <a:avLst/>
          </a:prstGeom>
          <a:noFill/>
        </p:spPr>
        <p:txBody>
          <a:bodyPr wrap="square" rtlCol="0">
            <a:spAutoFit/>
          </a:bodyPr>
          <a:lstStyle/>
          <a:p>
            <a:r>
              <a:rPr lang="en-US" altLang="zh-CN" sz="2800"/>
              <a:t>9</a:t>
            </a:r>
            <a:r>
              <a:rPr lang="zh-CN" altLang="en-US" sz="2800"/>
              <a:t>位数据格式</a:t>
            </a:r>
            <a:endParaRPr lang="en-US" altLang="zh-CN" sz="2800"/>
          </a:p>
        </p:txBody>
      </p:sp>
    </p:spTree>
    <p:extLst>
      <p:ext uri="{BB962C8B-B14F-4D97-AF65-F5344CB8AC3E}">
        <p14:creationId xmlns:p14="http://schemas.microsoft.com/office/powerpoint/2010/main" val="12523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串口模式图</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SBUF</a:t>
            </a:r>
            <a:r>
              <a:rPr lang="zh-CN" altLang="en-US" sz="2800"/>
              <a:t>：串口数据缓存寄存器，物理上是两个独立的寄存器，但占用相同的地址。写操作时，写入的是发送寄存器，读操作时，读出的是接收寄存器</a:t>
            </a:r>
            <a:endParaRPr lang="en-US" altLang="zh-CN" sz="2800"/>
          </a:p>
        </p:txBody>
      </p:sp>
      <p:pic>
        <p:nvPicPr>
          <p:cNvPr id="16" name="图片 15">
            <a:extLst>
              <a:ext uri="{FF2B5EF4-FFF2-40B4-BE49-F238E27FC236}">
                <a16:creationId xmlns:a16="http://schemas.microsoft.com/office/drawing/2014/main" id="{C6B4987D-3DAE-4954-932F-AB5B477D9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74" y="947990"/>
            <a:ext cx="9570308" cy="4152934"/>
          </a:xfrm>
          <a:prstGeom prst="rect">
            <a:avLst/>
          </a:prstGeom>
        </p:spPr>
      </p:pic>
    </p:spTree>
    <p:extLst>
      <p:ext uri="{BB962C8B-B14F-4D97-AF65-F5344CB8AC3E}">
        <p14:creationId xmlns:p14="http://schemas.microsoft.com/office/powerpoint/2010/main" val="2271375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串口和中断系统</a:t>
            </a:r>
          </a:p>
        </p:txBody>
      </p:sp>
      <p:pic>
        <p:nvPicPr>
          <p:cNvPr id="5" name="图片 4">
            <a:extLst>
              <a:ext uri="{FF2B5EF4-FFF2-40B4-BE49-F238E27FC236}">
                <a16:creationId xmlns:a16="http://schemas.microsoft.com/office/drawing/2014/main" id="{910F7EE8-21EA-4001-A4C6-E9FB198A5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184" y="3092547"/>
            <a:ext cx="7130331" cy="3577089"/>
          </a:xfrm>
          <a:prstGeom prst="rect">
            <a:avLst/>
          </a:prstGeom>
        </p:spPr>
      </p:pic>
      <p:cxnSp>
        <p:nvCxnSpPr>
          <p:cNvPr id="7" name="连接符: 肘形 6">
            <a:extLst>
              <a:ext uri="{FF2B5EF4-FFF2-40B4-BE49-F238E27FC236}">
                <a16:creationId xmlns:a16="http://schemas.microsoft.com/office/drawing/2014/main" id="{EFE05813-2F25-441E-B8D7-3B3E6BDA6B0F}"/>
              </a:ext>
            </a:extLst>
          </p:cNvPr>
          <p:cNvCxnSpPr>
            <a:cxnSpLocks/>
          </p:cNvCxnSpPr>
          <p:nvPr/>
        </p:nvCxnSpPr>
        <p:spPr>
          <a:xfrm rot="10800000" flipV="1">
            <a:off x="2065185" y="2932594"/>
            <a:ext cx="6948187" cy="3177919"/>
          </a:xfrm>
          <a:prstGeom prst="bentConnector3">
            <a:avLst>
              <a:gd name="adj1" fmla="val 108072"/>
            </a:avLst>
          </a:prstGeom>
          <a:ln w="38100">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573988E3-AE69-4127-9328-5BBC09C5B6CA}"/>
              </a:ext>
            </a:extLst>
          </p:cNvPr>
          <p:cNvSpPr txBox="1"/>
          <p:nvPr/>
        </p:nvSpPr>
        <p:spPr>
          <a:xfrm>
            <a:off x="9386564" y="3818326"/>
            <a:ext cx="1692013" cy="2031325"/>
          </a:xfrm>
          <a:prstGeom prst="rect">
            <a:avLst/>
          </a:prstGeom>
          <a:noFill/>
        </p:spPr>
        <p:txBody>
          <a:bodyPr wrap="square" rtlCol="0">
            <a:spAutoFit/>
          </a:bodyPr>
          <a:lstStyle/>
          <a:p>
            <a:r>
              <a:rPr lang="zh-CN" altLang="en-US"/>
              <a:t>为了方便讲解，这里使用的中断系统图是传统</a:t>
            </a:r>
            <a:r>
              <a:rPr lang="en-US" altLang="zh-CN"/>
              <a:t>51</a:t>
            </a:r>
            <a:r>
              <a:rPr lang="zh-CN" altLang="en-US"/>
              <a:t>单片机的图，</a:t>
            </a:r>
            <a:r>
              <a:rPr lang="en-US" altLang="zh-CN"/>
              <a:t>STC89C52</a:t>
            </a:r>
            <a:r>
              <a:rPr lang="zh-CN" altLang="en-US"/>
              <a:t>的中断系统图可参考手册</a:t>
            </a:r>
            <a:endParaRPr lang="en-US" altLang="zh-CN"/>
          </a:p>
        </p:txBody>
      </p:sp>
      <p:pic>
        <p:nvPicPr>
          <p:cNvPr id="10" name="图片 9">
            <a:extLst>
              <a:ext uri="{FF2B5EF4-FFF2-40B4-BE49-F238E27FC236}">
                <a16:creationId xmlns:a16="http://schemas.microsoft.com/office/drawing/2014/main" id="{D5D0694F-0788-4450-BBCF-2C5398E31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373" y="874520"/>
            <a:ext cx="4456090" cy="1933673"/>
          </a:xfrm>
          <a:prstGeom prst="rect">
            <a:avLst/>
          </a:prstGeom>
        </p:spPr>
      </p:pic>
      <p:cxnSp>
        <p:nvCxnSpPr>
          <p:cNvPr id="8" name="连接符: 肘形 7">
            <a:extLst>
              <a:ext uri="{FF2B5EF4-FFF2-40B4-BE49-F238E27FC236}">
                <a16:creationId xmlns:a16="http://schemas.microsoft.com/office/drawing/2014/main" id="{ED14F55F-6147-4375-B9ED-2793D2EF355A}"/>
              </a:ext>
            </a:extLst>
          </p:cNvPr>
          <p:cNvCxnSpPr>
            <a:cxnSpLocks/>
          </p:cNvCxnSpPr>
          <p:nvPr/>
        </p:nvCxnSpPr>
        <p:spPr>
          <a:xfrm>
            <a:off x="6095999" y="1780034"/>
            <a:ext cx="2917372" cy="1152561"/>
          </a:xfrm>
          <a:prstGeom prst="bentConnector3">
            <a:avLst>
              <a:gd name="adj1" fmla="val 99316"/>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4791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串口相关寄存器</a:t>
            </a:r>
          </a:p>
        </p:txBody>
      </p:sp>
      <p:pic>
        <p:nvPicPr>
          <p:cNvPr id="2" name="图片 1">
            <a:extLst>
              <a:ext uri="{FF2B5EF4-FFF2-40B4-BE49-F238E27FC236}">
                <a16:creationId xmlns:a16="http://schemas.microsoft.com/office/drawing/2014/main" id="{DF4E874B-046C-4A39-8835-5D3310BF4010}"/>
              </a:ext>
            </a:extLst>
          </p:cNvPr>
          <p:cNvPicPr>
            <a:picLocks noChangeAspect="1"/>
          </p:cNvPicPr>
          <p:nvPr/>
        </p:nvPicPr>
        <p:blipFill>
          <a:blip r:embed="rId2"/>
          <a:stretch>
            <a:fillRect/>
          </a:stretch>
        </p:blipFill>
        <p:spPr>
          <a:xfrm>
            <a:off x="814616" y="1174933"/>
            <a:ext cx="10562768" cy="5052327"/>
          </a:xfrm>
          <a:prstGeom prst="rect">
            <a:avLst/>
          </a:prstGeom>
        </p:spPr>
      </p:pic>
    </p:spTree>
    <p:extLst>
      <p:ext uri="{BB962C8B-B14F-4D97-AF65-F5344CB8AC3E}">
        <p14:creationId xmlns:p14="http://schemas.microsoft.com/office/powerpoint/2010/main" val="1884866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软件安装</a:t>
            </a:r>
          </a:p>
        </p:txBody>
      </p:sp>
      <p:pic>
        <p:nvPicPr>
          <p:cNvPr id="5" name="Picture 2">
            <a:extLst>
              <a:ext uri="{FF2B5EF4-FFF2-40B4-BE49-F238E27FC236}">
                <a16:creationId xmlns:a16="http://schemas.microsoft.com/office/drawing/2014/main" id="{091CC4F9-29BF-455C-A543-2D17C291E1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7" b="6183"/>
          <a:stretch/>
        </p:blipFill>
        <p:spPr bwMode="auto">
          <a:xfrm>
            <a:off x="1173662" y="1082639"/>
            <a:ext cx="2108765" cy="234636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7D6E00E-9A77-4426-B34C-EC3CF21CC378}"/>
              </a:ext>
            </a:extLst>
          </p:cNvPr>
          <p:cNvPicPr>
            <a:picLocks noChangeAspect="1"/>
          </p:cNvPicPr>
          <p:nvPr/>
        </p:nvPicPr>
        <p:blipFill rotWithShape="1">
          <a:blip r:embed="rId3">
            <a:extLst>
              <a:ext uri="{28A0092B-C50C-407E-A947-70E740481C1C}">
                <a14:useLocalDpi xmlns:a14="http://schemas.microsoft.com/office/drawing/2010/main" val="0"/>
              </a:ext>
            </a:extLst>
          </a:blip>
          <a:srcRect l="12005" t="10167" r="15356" b="10167"/>
          <a:stretch/>
        </p:blipFill>
        <p:spPr>
          <a:xfrm>
            <a:off x="1173661" y="3902534"/>
            <a:ext cx="2108765" cy="2346361"/>
          </a:xfrm>
          <a:prstGeom prst="rect">
            <a:avLst/>
          </a:prstGeom>
        </p:spPr>
      </p:pic>
      <p:pic>
        <p:nvPicPr>
          <p:cNvPr id="3" name="图片 2">
            <a:extLst>
              <a:ext uri="{FF2B5EF4-FFF2-40B4-BE49-F238E27FC236}">
                <a16:creationId xmlns:a16="http://schemas.microsoft.com/office/drawing/2014/main" id="{E0D66AD5-FB85-4820-90AF-23EAC3A69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727" y="1319405"/>
            <a:ext cx="1872828" cy="1872828"/>
          </a:xfrm>
          <a:prstGeom prst="rect">
            <a:avLst/>
          </a:prstGeom>
        </p:spPr>
      </p:pic>
      <p:pic>
        <p:nvPicPr>
          <p:cNvPr id="9" name="图片 8">
            <a:extLst>
              <a:ext uri="{FF2B5EF4-FFF2-40B4-BE49-F238E27FC236}">
                <a16:creationId xmlns:a16="http://schemas.microsoft.com/office/drawing/2014/main" id="{46977FBB-E022-4364-B91B-34D90AF452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722" y="4165058"/>
            <a:ext cx="1731833" cy="1731833"/>
          </a:xfrm>
          <a:prstGeom prst="rect">
            <a:avLst/>
          </a:prstGeom>
        </p:spPr>
      </p:pic>
      <p:sp>
        <p:nvSpPr>
          <p:cNvPr id="10" name="文本框 9">
            <a:extLst>
              <a:ext uri="{FF2B5EF4-FFF2-40B4-BE49-F238E27FC236}">
                <a16:creationId xmlns:a16="http://schemas.microsoft.com/office/drawing/2014/main" id="{7DD4B3FF-753E-4874-B08D-878BBC721F87}"/>
              </a:ext>
            </a:extLst>
          </p:cNvPr>
          <p:cNvSpPr txBox="1"/>
          <p:nvPr/>
        </p:nvSpPr>
        <p:spPr>
          <a:xfrm>
            <a:off x="3545981" y="1969366"/>
            <a:ext cx="2326785" cy="523220"/>
          </a:xfrm>
          <a:prstGeom prst="rect">
            <a:avLst/>
          </a:prstGeom>
          <a:noFill/>
        </p:spPr>
        <p:txBody>
          <a:bodyPr wrap="square" rtlCol="0">
            <a:spAutoFit/>
          </a:bodyPr>
          <a:lstStyle/>
          <a:p>
            <a:r>
              <a:rPr lang="en-US" altLang="zh-CN" sz="2800"/>
              <a:t>Keil5</a:t>
            </a:r>
            <a:r>
              <a:rPr lang="zh-CN" altLang="en-US" sz="2800"/>
              <a:t>（必装）</a:t>
            </a:r>
            <a:endParaRPr lang="en-US" altLang="zh-CN" sz="2800"/>
          </a:p>
        </p:txBody>
      </p:sp>
      <p:sp>
        <p:nvSpPr>
          <p:cNvPr id="11" name="文本框 10">
            <a:extLst>
              <a:ext uri="{FF2B5EF4-FFF2-40B4-BE49-F238E27FC236}">
                <a16:creationId xmlns:a16="http://schemas.microsoft.com/office/drawing/2014/main" id="{7E8C4752-3CBD-448B-A44C-40234CB68FEC}"/>
              </a:ext>
            </a:extLst>
          </p:cNvPr>
          <p:cNvSpPr txBox="1"/>
          <p:nvPr/>
        </p:nvSpPr>
        <p:spPr>
          <a:xfrm>
            <a:off x="3545983" y="4814104"/>
            <a:ext cx="2968744" cy="523220"/>
          </a:xfrm>
          <a:prstGeom prst="rect">
            <a:avLst/>
          </a:prstGeom>
          <a:noFill/>
        </p:spPr>
        <p:txBody>
          <a:bodyPr wrap="square" rtlCol="0">
            <a:spAutoFit/>
          </a:bodyPr>
          <a:lstStyle/>
          <a:p>
            <a:r>
              <a:rPr lang="en-US" altLang="zh-CN" sz="2800"/>
              <a:t>STC-ISP</a:t>
            </a:r>
            <a:r>
              <a:rPr lang="zh-CN" altLang="en-US" sz="2800"/>
              <a:t> （必装）</a:t>
            </a:r>
            <a:endParaRPr lang="en-US" altLang="zh-CN" sz="2800"/>
          </a:p>
        </p:txBody>
      </p:sp>
      <p:sp>
        <p:nvSpPr>
          <p:cNvPr id="12" name="文本框 11">
            <a:extLst>
              <a:ext uri="{FF2B5EF4-FFF2-40B4-BE49-F238E27FC236}">
                <a16:creationId xmlns:a16="http://schemas.microsoft.com/office/drawing/2014/main" id="{1A18184C-7FB5-4CB7-8959-D66D661CD05C}"/>
              </a:ext>
            </a:extLst>
          </p:cNvPr>
          <p:cNvSpPr txBox="1"/>
          <p:nvPr/>
        </p:nvSpPr>
        <p:spPr>
          <a:xfrm>
            <a:off x="8682758" y="1969366"/>
            <a:ext cx="2801030" cy="523220"/>
          </a:xfrm>
          <a:prstGeom prst="rect">
            <a:avLst/>
          </a:prstGeom>
          <a:noFill/>
        </p:spPr>
        <p:txBody>
          <a:bodyPr wrap="square" rtlCol="0">
            <a:spAutoFit/>
          </a:bodyPr>
          <a:lstStyle/>
          <a:p>
            <a:r>
              <a:rPr lang="zh-CN" altLang="en-US" sz="2800"/>
              <a:t>有道词典（选装）</a:t>
            </a:r>
            <a:endParaRPr lang="en-US" altLang="zh-CN" sz="2800"/>
          </a:p>
        </p:txBody>
      </p:sp>
      <p:sp>
        <p:nvSpPr>
          <p:cNvPr id="13" name="文本框 12">
            <a:extLst>
              <a:ext uri="{FF2B5EF4-FFF2-40B4-BE49-F238E27FC236}">
                <a16:creationId xmlns:a16="http://schemas.microsoft.com/office/drawing/2014/main" id="{43104D9B-3A5A-425E-AC8E-E15C5DFDBD02}"/>
              </a:ext>
            </a:extLst>
          </p:cNvPr>
          <p:cNvSpPr txBox="1"/>
          <p:nvPr/>
        </p:nvSpPr>
        <p:spPr>
          <a:xfrm>
            <a:off x="8682757" y="4820199"/>
            <a:ext cx="3191563" cy="523220"/>
          </a:xfrm>
          <a:prstGeom prst="rect">
            <a:avLst/>
          </a:prstGeom>
          <a:noFill/>
        </p:spPr>
        <p:txBody>
          <a:bodyPr wrap="square" rtlCol="0">
            <a:spAutoFit/>
          </a:bodyPr>
          <a:lstStyle/>
          <a:p>
            <a:r>
              <a:rPr lang="zh-CN" altLang="en-US" sz="2800"/>
              <a:t>福昕阅读器（选装）</a:t>
            </a:r>
            <a:endParaRPr lang="en-US" altLang="zh-CN" sz="2800"/>
          </a:p>
        </p:txBody>
      </p:sp>
    </p:spTree>
    <p:extLst>
      <p:ext uri="{BB962C8B-B14F-4D97-AF65-F5344CB8AC3E}">
        <p14:creationId xmlns:p14="http://schemas.microsoft.com/office/powerpoint/2010/main" val="282289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数据显示模式</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HEX</a:t>
            </a:r>
            <a:r>
              <a:rPr lang="zh-CN" altLang="en-US" sz="2800"/>
              <a:t>模式</a:t>
            </a:r>
            <a:r>
              <a:rPr lang="en-US" altLang="zh-CN" sz="2800"/>
              <a:t>/</a:t>
            </a:r>
            <a:r>
              <a:rPr lang="zh-CN" altLang="en-US" sz="2800"/>
              <a:t>十六进制模式</a:t>
            </a:r>
            <a:r>
              <a:rPr lang="en-US" altLang="zh-CN" sz="2800"/>
              <a:t>/</a:t>
            </a:r>
            <a:r>
              <a:rPr lang="zh-CN" altLang="en-US" sz="2800"/>
              <a:t>二进制模式：以原始数据的形式显示</a:t>
            </a:r>
            <a:endParaRPr lang="en-US" altLang="zh-CN" sz="2800"/>
          </a:p>
          <a:p>
            <a:pPr marL="457200" indent="-457200">
              <a:buFont typeface="Arial" panose="020B0604020202020204" pitchFamily="34" charset="0"/>
              <a:buChar char="•"/>
            </a:pPr>
            <a:r>
              <a:rPr lang="zh-CN" altLang="en-US" sz="2800"/>
              <a:t>文本模式</a:t>
            </a:r>
            <a:r>
              <a:rPr lang="en-US" altLang="zh-CN" sz="2800"/>
              <a:t>/</a:t>
            </a:r>
            <a:r>
              <a:rPr lang="zh-CN" altLang="en-US" sz="2800"/>
              <a:t>字符模式：以原始数据编码后的形式显示</a:t>
            </a:r>
            <a:endParaRPr lang="en-US" altLang="zh-CN" sz="2800"/>
          </a:p>
        </p:txBody>
      </p:sp>
    </p:spTree>
    <p:extLst>
      <p:ext uri="{BB962C8B-B14F-4D97-AF65-F5344CB8AC3E}">
        <p14:creationId xmlns:p14="http://schemas.microsoft.com/office/powerpoint/2010/main" val="267408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15309"/>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LED</a:t>
            </a:r>
            <a:r>
              <a:rPr lang="zh-CN" altLang="en-US" sz="3200">
                <a:latin typeface="等线" panose="02010600030101010101" pitchFamily="2" charset="-122"/>
                <a:ea typeface="等线" panose="02010600030101010101" pitchFamily="2" charset="-122"/>
              </a:rPr>
              <a:t>点阵屏介绍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点阵屏由若干个独立的</a:t>
            </a:r>
            <a:r>
              <a:rPr lang="en-US" altLang="zh-CN" sz="2800"/>
              <a:t>LED</a:t>
            </a:r>
            <a:r>
              <a:rPr lang="zh-CN" altLang="en-US" sz="2800"/>
              <a:t>组成，</a:t>
            </a:r>
            <a:r>
              <a:rPr lang="en-US" altLang="zh-CN" sz="2800"/>
              <a:t>LED</a:t>
            </a:r>
            <a:r>
              <a:rPr lang="zh-CN" altLang="en-US" sz="2800"/>
              <a:t>以矩阵的形式排列，以灯珠亮灭来显示文字、图片、视频等。</a:t>
            </a:r>
            <a:r>
              <a:rPr lang="en-US" altLang="zh-CN" sz="2800"/>
              <a:t>LED</a:t>
            </a:r>
            <a:r>
              <a:rPr lang="zh-CN" altLang="en-US" sz="2800"/>
              <a:t>点阵屏广泛应用于各种公共场合，如汽车报站器、广告屏以及公告牌等</a:t>
            </a:r>
            <a:endParaRPr lang="en-US" altLang="zh-CN" sz="2800"/>
          </a:p>
          <a:p>
            <a:pPr marL="457200" indent="-457200">
              <a:buFont typeface="Arial" panose="020B0604020202020204" pitchFamily="34" charset="0"/>
              <a:buChar char="•"/>
            </a:pPr>
            <a:r>
              <a:rPr lang="en-US" altLang="zh-CN" sz="2800"/>
              <a:t>LED</a:t>
            </a:r>
            <a:r>
              <a:rPr lang="zh-CN" altLang="en-US" sz="2800"/>
              <a:t>点阵屏分类</a:t>
            </a:r>
            <a:endParaRPr lang="en-US" altLang="zh-CN" sz="2800"/>
          </a:p>
          <a:p>
            <a:r>
              <a:rPr lang="en-US" altLang="zh-CN" sz="2800"/>
              <a:t>	</a:t>
            </a:r>
            <a:r>
              <a:rPr lang="zh-CN" altLang="en-US" sz="2800"/>
              <a:t>按颜色：单色、双色、全彩</a:t>
            </a:r>
            <a:endParaRPr lang="en-US" altLang="zh-CN" sz="2800"/>
          </a:p>
          <a:p>
            <a:r>
              <a:rPr lang="en-US" altLang="zh-CN" sz="2800"/>
              <a:t>	</a:t>
            </a:r>
            <a:r>
              <a:rPr lang="zh-CN" altLang="en-US" sz="2800"/>
              <a:t>按像素：</a:t>
            </a:r>
            <a:r>
              <a:rPr lang="en-US" altLang="zh-CN" sz="2800"/>
              <a:t>8*8</a:t>
            </a:r>
            <a:r>
              <a:rPr lang="zh-CN" altLang="en-US" sz="2800"/>
              <a:t>、</a:t>
            </a:r>
            <a:r>
              <a:rPr lang="en-US" altLang="zh-CN" sz="2800"/>
              <a:t>16*16</a:t>
            </a:r>
            <a:r>
              <a:rPr lang="zh-CN" altLang="en-US" sz="2800"/>
              <a:t>等（大规模的</a:t>
            </a:r>
            <a:r>
              <a:rPr lang="en-US" altLang="zh-CN" sz="2800"/>
              <a:t>LED</a:t>
            </a:r>
            <a:r>
              <a:rPr lang="zh-CN" altLang="en-US" sz="2800"/>
              <a:t>点阵通常由很多个小点阵拼接而成）</a:t>
            </a:r>
            <a:endParaRPr lang="en-US" altLang="zh-CN" sz="2800"/>
          </a:p>
        </p:txBody>
      </p:sp>
      <p:pic>
        <p:nvPicPr>
          <p:cNvPr id="7" name="图片 6">
            <a:extLst>
              <a:ext uri="{FF2B5EF4-FFF2-40B4-BE49-F238E27FC236}">
                <a16:creationId xmlns:a16="http://schemas.microsoft.com/office/drawing/2014/main" id="{5ECA3748-36AD-4697-8DF5-1FC0B86DB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480" y="4498242"/>
            <a:ext cx="2246769" cy="2246769"/>
          </a:xfrm>
          <a:prstGeom prst="rect">
            <a:avLst/>
          </a:prstGeom>
        </p:spPr>
      </p:pic>
      <p:pic>
        <p:nvPicPr>
          <p:cNvPr id="9" name="图片 8">
            <a:extLst>
              <a:ext uri="{FF2B5EF4-FFF2-40B4-BE49-F238E27FC236}">
                <a16:creationId xmlns:a16="http://schemas.microsoft.com/office/drawing/2014/main" id="{AC459092-2278-4C39-B786-2A053AFC7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144" y="4440163"/>
            <a:ext cx="3532655" cy="2246769"/>
          </a:xfrm>
          <a:prstGeom prst="rect">
            <a:avLst/>
          </a:prstGeom>
        </p:spPr>
      </p:pic>
      <p:pic>
        <p:nvPicPr>
          <p:cNvPr id="11" name="图片 10">
            <a:extLst>
              <a:ext uri="{FF2B5EF4-FFF2-40B4-BE49-F238E27FC236}">
                <a16:creationId xmlns:a16="http://schemas.microsoft.com/office/drawing/2014/main" id="{0AF0CB74-743C-4557-B703-42FCD93459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695" y="4440164"/>
            <a:ext cx="2688099" cy="2246769"/>
          </a:xfrm>
          <a:prstGeom prst="rect">
            <a:avLst/>
          </a:prstGeom>
        </p:spPr>
      </p:pic>
    </p:spTree>
    <p:extLst>
      <p:ext uri="{BB962C8B-B14F-4D97-AF65-F5344CB8AC3E}">
        <p14:creationId xmlns:p14="http://schemas.microsoft.com/office/powerpoint/2010/main" val="1212593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显示原理</a:t>
            </a:r>
          </a:p>
        </p:txBody>
      </p:sp>
      <p:pic>
        <p:nvPicPr>
          <p:cNvPr id="3" name="图片 2">
            <a:extLst>
              <a:ext uri="{FF2B5EF4-FFF2-40B4-BE49-F238E27FC236}">
                <a16:creationId xmlns:a16="http://schemas.microsoft.com/office/drawing/2014/main" id="{E7CF6C05-A93A-45A6-9C85-1180AE16F0A1}"/>
              </a:ext>
            </a:extLst>
          </p:cNvPr>
          <p:cNvPicPr>
            <a:picLocks noChangeAspect="1"/>
          </p:cNvPicPr>
          <p:nvPr/>
        </p:nvPicPr>
        <p:blipFill rotWithShape="1">
          <a:blip r:embed="rId2">
            <a:extLst>
              <a:ext uri="{28A0092B-C50C-407E-A947-70E740481C1C}">
                <a14:useLocalDpi xmlns:a14="http://schemas.microsoft.com/office/drawing/2010/main" val="0"/>
              </a:ext>
            </a:extLst>
          </a:blip>
          <a:srcRect l="13719" t="62078" r="23578"/>
          <a:stretch/>
        </p:blipFill>
        <p:spPr>
          <a:xfrm>
            <a:off x="3454756" y="1041243"/>
            <a:ext cx="3746893" cy="2661557"/>
          </a:xfrm>
          <a:prstGeom prst="rect">
            <a:avLst/>
          </a:prstGeom>
        </p:spPr>
      </p:pic>
      <p:pic>
        <p:nvPicPr>
          <p:cNvPr id="7" name="图片 6">
            <a:extLst>
              <a:ext uri="{FF2B5EF4-FFF2-40B4-BE49-F238E27FC236}">
                <a16:creationId xmlns:a16="http://schemas.microsoft.com/office/drawing/2014/main" id="{7C5F66B8-FB7F-42A4-AF96-C24E68E05AB0}"/>
              </a:ext>
            </a:extLst>
          </p:cNvPr>
          <p:cNvPicPr>
            <a:picLocks noChangeAspect="1"/>
          </p:cNvPicPr>
          <p:nvPr/>
        </p:nvPicPr>
        <p:blipFill rotWithShape="1">
          <a:blip r:embed="rId3">
            <a:extLst>
              <a:ext uri="{28A0092B-C50C-407E-A947-70E740481C1C}">
                <a14:useLocalDpi xmlns:a14="http://schemas.microsoft.com/office/drawing/2010/main" val="0"/>
              </a:ext>
            </a:extLst>
          </a:blip>
          <a:srcRect l="22407" t="5027" r="18933" b="15558"/>
          <a:stretch/>
        </p:blipFill>
        <p:spPr>
          <a:xfrm>
            <a:off x="8154290" y="1041242"/>
            <a:ext cx="2896833" cy="2661557"/>
          </a:xfrm>
          <a:prstGeom prst="rect">
            <a:avLst/>
          </a:prstGeom>
        </p:spPr>
      </p:pic>
      <p:pic>
        <p:nvPicPr>
          <p:cNvPr id="8" name="图片 7">
            <a:extLst>
              <a:ext uri="{FF2B5EF4-FFF2-40B4-BE49-F238E27FC236}">
                <a16:creationId xmlns:a16="http://schemas.microsoft.com/office/drawing/2014/main" id="{5E3E58D8-29A5-4105-B4C3-BE0422EFA64D}"/>
              </a:ext>
            </a:extLst>
          </p:cNvPr>
          <p:cNvPicPr>
            <a:picLocks noChangeAspect="1"/>
          </p:cNvPicPr>
          <p:nvPr/>
        </p:nvPicPr>
        <p:blipFill rotWithShape="1">
          <a:blip r:embed="rId2">
            <a:extLst>
              <a:ext uri="{28A0092B-C50C-407E-A947-70E740481C1C}">
                <a14:useLocalDpi xmlns:a14="http://schemas.microsoft.com/office/drawing/2010/main" val="0"/>
              </a:ext>
            </a:extLst>
          </a:blip>
          <a:srcRect l="46977" t="30790" r="20850" b="40217"/>
          <a:stretch/>
        </p:blipFill>
        <p:spPr>
          <a:xfrm>
            <a:off x="940155" y="1041244"/>
            <a:ext cx="2514601" cy="2661557"/>
          </a:xfrm>
          <a:prstGeom prst="rect">
            <a:avLst/>
          </a:prstGeom>
        </p:spPr>
      </p:pic>
      <p:sp>
        <p:nvSpPr>
          <p:cNvPr id="9" name="文本框 8">
            <a:extLst>
              <a:ext uri="{FF2B5EF4-FFF2-40B4-BE49-F238E27FC236}">
                <a16:creationId xmlns:a16="http://schemas.microsoft.com/office/drawing/2014/main" id="{D4154111-91E8-4E8C-AC9A-C452A3C073A9}"/>
              </a:ext>
            </a:extLst>
          </p:cNvPr>
          <p:cNvSpPr txBox="1"/>
          <p:nvPr/>
        </p:nvSpPr>
        <p:spPr>
          <a:xfrm>
            <a:off x="570963" y="4224899"/>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LED</a:t>
            </a:r>
            <a:r>
              <a:rPr lang="zh-CN" altLang="en-US" sz="2800"/>
              <a:t>点阵屏的结构类似于数码管，只不过是数码管把每一列的像素以“</a:t>
            </a:r>
            <a:r>
              <a:rPr lang="en-US" altLang="zh-CN" sz="2800"/>
              <a:t>8</a:t>
            </a:r>
            <a:r>
              <a:rPr lang="zh-CN" altLang="en-US" sz="2800"/>
              <a:t>”字型排列而已</a:t>
            </a:r>
            <a:endParaRPr lang="en-US" altLang="zh-CN" sz="2800"/>
          </a:p>
          <a:p>
            <a:pPr marL="457200" indent="-457200">
              <a:buFont typeface="Arial" panose="020B0604020202020204" pitchFamily="34" charset="0"/>
              <a:buChar char="•"/>
            </a:pPr>
            <a:r>
              <a:rPr lang="en-US" altLang="zh-CN" sz="2800"/>
              <a:t>LED</a:t>
            </a:r>
            <a:r>
              <a:rPr lang="zh-CN" altLang="en-US" sz="2800"/>
              <a:t>点阵屏与数码管一样，有共阴和共阳两种接法，不同的接法对应的电路结构不同</a:t>
            </a:r>
            <a:endParaRPr lang="en-US" altLang="zh-CN" sz="2800"/>
          </a:p>
          <a:p>
            <a:pPr marL="457200" indent="-457200">
              <a:buFont typeface="Arial" panose="020B0604020202020204" pitchFamily="34" charset="0"/>
              <a:buChar char="•"/>
            </a:pPr>
            <a:r>
              <a:rPr lang="en-US" altLang="zh-CN" sz="2800"/>
              <a:t>LED</a:t>
            </a:r>
            <a:r>
              <a:rPr lang="zh-CN" altLang="en-US" sz="2800"/>
              <a:t>点阵屏需要进行逐行或逐列扫描，才能使所有</a:t>
            </a:r>
            <a:r>
              <a:rPr lang="en-US" altLang="zh-CN" sz="2800"/>
              <a:t>LED</a:t>
            </a:r>
            <a:r>
              <a:rPr lang="zh-CN" altLang="en-US" sz="2800"/>
              <a:t>同时显示</a:t>
            </a:r>
            <a:endParaRPr lang="en-US" altLang="zh-CN" sz="2800"/>
          </a:p>
        </p:txBody>
      </p:sp>
    </p:spTree>
    <p:extLst>
      <p:ext uri="{BB962C8B-B14F-4D97-AF65-F5344CB8AC3E}">
        <p14:creationId xmlns:p14="http://schemas.microsoft.com/office/powerpoint/2010/main" val="3707629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74HC595</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74HC595</a:t>
            </a:r>
            <a:r>
              <a:rPr lang="zh-CN" altLang="en-US" sz="2800"/>
              <a:t>是串行输入并行输出的移位寄存器，可用</a:t>
            </a:r>
            <a:r>
              <a:rPr lang="en-US" altLang="zh-CN" sz="2800"/>
              <a:t>3</a:t>
            </a:r>
            <a:r>
              <a:rPr lang="zh-CN" altLang="en-US" sz="2800"/>
              <a:t>根线输入串行数据，</a:t>
            </a:r>
            <a:r>
              <a:rPr lang="en-US" altLang="zh-CN" sz="2800"/>
              <a:t>8</a:t>
            </a:r>
            <a:r>
              <a:rPr lang="zh-CN" altLang="en-US" sz="2800"/>
              <a:t>根线输出并行数据，多片级联后，可输出</a:t>
            </a:r>
            <a:r>
              <a:rPr lang="en-US" altLang="zh-CN" sz="2800"/>
              <a:t>16</a:t>
            </a:r>
            <a:r>
              <a:rPr lang="zh-CN" altLang="en-US" sz="2800"/>
              <a:t>位、</a:t>
            </a:r>
            <a:r>
              <a:rPr lang="en-US" altLang="zh-CN" sz="2800"/>
              <a:t>24</a:t>
            </a:r>
            <a:r>
              <a:rPr lang="zh-CN" altLang="en-US" sz="2800"/>
              <a:t>位、</a:t>
            </a:r>
            <a:r>
              <a:rPr lang="en-US" altLang="zh-CN" sz="2800"/>
              <a:t>32</a:t>
            </a:r>
            <a:r>
              <a:rPr lang="zh-CN" altLang="en-US" sz="2800"/>
              <a:t>位等，常用于</a:t>
            </a:r>
            <a:r>
              <a:rPr lang="en-US" altLang="zh-CN" sz="2800"/>
              <a:t>IO</a:t>
            </a:r>
            <a:r>
              <a:rPr lang="zh-CN" altLang="en-US" sz="2800"/>
              <a:t>口扩展。</a:t>
            </a:r>
            <a:endParaRPr lang="en-US" altLang="zh-CN" sz="2800"/>
          </a:p>
        </p:txBody>
      </p:sp>
      <p:sp>
        <p:nvSpPr>
          <p:cNvPr id="2" name="矩形 1">
            <a:extLst>
              <a:ext uri="{FF2B5EF4-FFF2-40B4-BE49-F238E27FC236}">
                <a16:creationId xmlns:a16="http://schemas.microsoft.com/office/drawing/2014/main" id="{DA05DE46-BA6C-4C03-A050-57C95B85C4E0}"/>
              </a:ext>
            </a:extLst>
          </p:cNvPr>
          <p:cNvSpPr/>
          <p:nvPr/>
        </p:nvSpPr>
        <p:spPr>
          <a:xfrm>
            <a:off x="3232597" y="2621368"/>
            <a:ext cx="4932609" cy="4065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表格 4">
            <a:extLst>
              <a:ext uri="{FF2B5EF4-FFF2-40B4-BE49-F238E27FC236}">
                <a16:creationId xmlns:a16="http://schemas.microsoft.com/office/drawing/2014/main" id="{A4AF5B2F-276D-40E1-BDCA-D94507BA2B99}"/>
              </a:ext>
            </a:extLst>
          </p:cNvPr>
          <p:cNvGraphicFramePr>
            <a:graphicFrameLocks noGrp="1"/>
          </p:cNvGraphicFramePr>
          <p:nvPr>
            <p:extLst>
              <p:ext uri="{D42A27DB-BD31-4B8C-83A1-F6EECF244321}">
                <p14:modId xmlns:p14="http://schemas.microsoft.com/office/powerpoint/2010/main" val="2219896530"/>
              </p:ext>
            </p:extLst>
          </p:nvPr>
        </p:nvGraphicFramePr>
        <p:xfrm>
          <a:off x="4327300"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graphicFrame>
        <p:nvGraphicFramePr>
          <p:cNvPr id="8" name="表格 7">
            <a:extLst>
              <a:ext uri="{FF2B5EF4-FFF2-40B4-BE49-F238E27FC236}">
                <a16:creationId xmlns:a16="http://schemas.microsoft.com/office/drawing/2014/main" id="{14B86C4F-AA73-4306-8703-83142D263D98}"/>
              </a:ext>
            </a:extLst>
          </p:cNvPr>
          <p:cNvGraphicFramePr>
            <a:graphicFrameLocks noGrp="1"/>
          </p:cNvGraphicFramePr>
          <p:nvPr>
            <p:extLst>
              <p:ext uri="{D42A27DB-BD31-4B8C-83A1-F6EECF244321}">
                <p14:modId xmlns:p14="http://schemas.microsoft.com/office/powerpoint/2010/main" val="2584364420"/>
              </p:ext>
            </p:extLst>
          </p:nvPr>
        </p:nvGraphicFramePr>
        <p:xfrm>
          <a:off x="6246253" y="3110766"/>
          <a:ext cx="1088978" cy="2966720"/>
        </p:xfrm>
        <a:graphic>
          <a:graphicData uri="http://schemas.openxmlformats.org/drawingml/2006/table">
            <a:tbl>
              <a:tblPr firstRow="1" bandRow="1">
                <a:tableStyleId>{69CF1AB2-1976-4502-BF36-3FF5EA218861}</a:tableStyleId>
              </a:tblPr>
              <a:tblGrid>
                <a:gridCol w="1088978">
                  <a:extLst>
                    <a:ext uri="{9D8B030D-6E8A-4147-A177-3AD203B41FA5}">
                      <a16:colId xmlns:a16="http://schemas.microsoft.com/office/drawing/2014/main" val="878702401"/>
                    </a:ext>
                  </a:extLst>
                </a:gridCol>
              </a:tblGrid>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769881144"/>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2788172142"/>
                  </a:ext>
                </a:extLst>
              </a:tr>
              <a:tr h="370840">
                <a:tc>
                  <a:txBody>
                    <a:bodyPr/>
                    <a:lstStyle/>
                    <a:p>
                      <a:pPr algn="ctr"/>
                      <a:r>
                        <a:rPr lang="en-US" altLang="zh-CN" b="0"/>
                        <a:t>0</a:t>
                      </a:r>
                      <a:endParaRPr lang="zh-CN" altLang="en-US" b="0"/>
                    </a:p>
                  </a:txBody>
                  <a:tcPr anchor="ctr"/>
                </a:tc>
                <a:extLst>
                  <a:ext uri="{0D108BD9-81ED-4DB2-BD59-A6C34878D82A}">
                    <a16:rowId xmlns:a16="http://schemas.microsoft.com/office/drawing/2014/main" val="822586485"/>
                  </a:ext>
                </a:extLst>
              </a:tr>
              <a:tr h="370840">
                <a:tc>
                  <a:txBody>
                    <a:bodyPr/>
                    <a:lstStyle/>
                    <a:p>
                      <a:pPr algn="ctr"/>
                      <a:r>
                        <a:rPr lang="en-US" altLang="zh-CN" b="0"/>
                        <a:t>0</a:t>
                      </a:r>
                      <a:endParaRPr lang="zh-CN" altLang="en-US"/>
                    </a:p>
                  </a:txBody>
                  <a:tcPr anchor="ctr"/>
                </a:tc>
                <a:extLst>
                  <a:ext uri="{0D108BD9-81ED-4DB2-BD59-A6C34878D82A}">
                    <a16:rowId xmlns:a16="http://schemas.microsoft.com/office/drawing/2014/main" val="50790089"/>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2320759778"/>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627971268"/>
                  </a:ext>
                </a:extLst>
              </a:tr>
              <a:tr h="370840">
                <a:tc>
                  <a:txBody>
                    <a:bodyPr/>
                    <a:lstStyle/>
                    <a:p>
                      <a:pPr algn="ctr"/>
                      <a:r>
                        <a:rPr lang="en-US" altLang="zh-CN"/>
                        <a:t>0</a:t>
                      </a:r>
                      <a:endParaRPr lang="zh-CN" altLang="en-US"/>
                    </a:p>
                  </a:txBody>
                  <a:tcPr anchor="ctr"/>
                </a:tc>
                <a:extLst>
                  <a:ext uri="{0D108BD9-81ED-4DB2-BD59-A6C34878D82A}">
                    <a16:rowId xmlns:a16="http://schemas.microsoft.com/office/drawing/2014/main" val="766560762"/>
                  </a:ext>
                </a:extLst>
              </a:tr>
              <a:tr h="370840">
                <a:tc>
                  <a:txBody>
                    <a:bodyPr/>
                    <a:lstStyle/>
                    <a:p>
                      <a:pPr algn="ctr"/>
                      <a:r>
                        <a:rPr lang="en-US" altLang="zh-CN"/>
                        <a:t>1</a:t>
                      </a:r>
                      <a:endParaRPr lang="zh-CN" altLang="en-US"/>
                    </a:p>
                  </a:txBody>
                  <a:tcPr anchor="ctr"/>
                </a:tc>
                <a:extLst>
                  <a:ext uri="{0D108BD9-81ED-4DB2-BD59-A6C34878D82A}">
                    <a16:rowId xmlns:a16="http://schemas.microsoft.com/office/drawing/2014/main" val="980956547"/>
                  </a:ext>
                </a:extLst>
              </a:tr>
            </a:tbl>
          </a:graphicData>
        </a:graphic>
      </p:graphicFrame>
      <p:cxnSp>
        <p:nvCxnSpPr>
          <p:cNvPr id="13" name="直接连接符 12">
            <a:extLst>
              <a:ext uri="{FF2B5EF4-FFF2-40B4-BE49-F238E27FC236}">
                <a16:creationId xmlns:a16="http://schemas.microsoft.com/office/drawing/2014/main" id="{022C727B-247C-4117-A73B-76B43DC18B4D}"/>
              </a:ext>
            </a:extLst>
          </p:cNvPr>
          <p:cNvCxnSpPr/>
          <p:nvPr/>
        </p:nvCxnSpPr>
        <p:spPr>
          <a:xfrm>
            <a:off x="7335231" y="330987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5FC2E5C-5AAD-480C-AE34-72EBBDC2B23E}"/>
              </a:ext>
            </a:extLst>
          </p:cNvPr>
          <p:cNvCxnSpPr/>
          <p:nvPr/>
        </p:nvCxnSpPr>
        <p:spPr>
          <a:xfrm>
            <a:off x="7335231" y="3683358"/>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77645EC3-37AE-4135-B895-92B3A58C9A1D}"/>
              </a:ext>
            </a:extLst>
          </p:cNvPr>
          <p:cNvCxnSpPr/>
          <p:nvPr/>
        </p:nvCxnSpPr>
        <p:spPr>
          <a:xfrm>
            <a:off x="7335231" y="4056845"/>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B7CF5738-DF3C-4180-8CA9-236352FF73F8}"/>
              </a:ext>
            </a:extLst>
          </p:cNvPr>
          <p:cNvCxnSpPr/>
          <p:nvPr/>
        </p:nvCxnSpPr>
        <p:spPr>
          <a:xfrm>
            <a:off x="7335231" y="441745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E8493A44-CB03-4973-B28C-783D1B2EFD05}"/>
              </a:ext>
            </a:extLst>
          </p:cNvPr>
          <p:cNvCxnSpPr/>
          <p:nvPr/>
        </p:nvCxnSpPr>
        <p:spPr>
          <a:xfrm>
            <a:off x="7335231" y="4803820"/>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629FBEFD-C0E0-4F73-81C6-30ECFDA0FB81}"/>
              </a:ext>
            </a:extLst>
          </p:cNvPr>
          <p:cNvCxnSpPr/>
          <p:nvPr/>
        </p:nvCxnSpPr>
        <p:spPr>
          <a:xfrm>
            <a:off x="7335231" y="5190186"/>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A74F51C4-F7C1-4370-9D8A-86FF48DAAB99}"/>
              </a:ext>
            </a:extLst>
          </p:cNvPr>
          <p:cNvCxnSpPr/>
          <p:nvPr/>
        </p:nvCxnSpPr>
        <p:spPr>
          <a:xfrm>
            <a:off x="7335231" y="5563673"/>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98B66DAD-14F1-436F-BB79-A883651CACB5}"/>
              </a:ext>
            </a:extLst>
          </p:cNvPr>
          <p:cNvCxnSpPr/>
          <p:nvPr/>
        </p:nvCxnSpPr>
        <p:spPr>
          <a:xfrm>
            <a:off x="7335231" y="5924282"/>
            <a:ext cx="130649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628F8699-7034-4F71-A719-8FA7FED62A2C}"/>
              </a:ext>
            </a:extLst>
          </p:cNvPr>
          <p:cNvCxnSpPr>
            <a:cxnSpLocks/>
          </p:cNvCxnSpPr>
          <p:nvPr/>
        </p:nvCxnSpPr>
        <p:spPr>
          <a:xfrm>
            <a:off x="2579350" y="2833352"/>
            <a:ext cx="2292439"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FAE8A72-2153-4B79-9C4E-8992814C3AB9}"/>
              </a:ext>
            </a:extLst>
          </p:cNvPr>
          <p:cNvCxnSpPr>
            <a:cxnSpLocks/>
            <a:stCxn id="5" idx="0"/>
          </p:cNvCxnSpPr>
          <p:nvPr/>
        </p:nvCxnSpPr>
        <p:spPr>
          <a:xfrm flipV="1">
            <a:off x="4871789" y="2833352"/>
            <a:ext cx="1" cy="277414"/>
          </a:xfrm>
          <a:prstGeom prst="line">
            <a:avLst/>
          </a:prstGeom>
          <a:ln w="3810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9AA68B1-6214-4255-9DAF-F746B7BB7259}"/>
              </a:ext>
            </a:extLst>
          </p:cNvPr>
          <p:cNvCxnSpPr>
            <a:cxnSpLocks/>
          </p:cNvCxnSpPr>
          <p:nvPr/>
        </p:nvCxnSpPr>
        <p:spPr>
          <a:xfrm>
            <a:off x="4888959" y="6354900"/>
            <a:ext cx="375276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6B61B382-69E6-44FA-B6D7-CC02032B9FB5}"/>
              </a:ext>
            </a:extLst>
          </p:cNvPr>
          <p:cNvCxnSpPr>
            <a:cxnSpLocks/>
          </p:cNvCxnSpPr>
          <p:nvPr/>
        </p:nvCxnSpPr>
        <p:spPr>
          <a:xfrm flipV="1">
            <a:off x="4888959" y="6077486"/>
            <a:ext cx="0" cy="277414"/>
          </a:xfrm>
          <a:prstGeom prst="line">
            <a:avLst/>
          </a:prstGeom>
          <a:ln w="38100"/>
        </p:spPr>
        <p:style>
          <a:lnRef idx="1">
            <a:schemeClr val="dk1"/>
          </a:lnRef>
          <a:fillRef idx="0">
            <a:schemeClr val="dk1"/>
          </a:fillRef>
          <a:effectRef idx="0">
            <a:schemeClr val="dk1"/>
          </a:effectRef>
          <a:fontRef idx="minor">
            <a:schemeClr val="tx1"/>
          </a:fontRef>
        </p:style>
      </p:cxnSp>
      <p:sp>
        <p:nvSpPr>
          <p:cNvPr id="29" name="箭头: 下 28">
            <a:extLst>
              <a:ext uri="{FF2B5EF4-FFF2-40B4-BE49-F238E27FC236}">
                <a16:creationId xmlns:a16="http://schemas.microsoft.com/office/drawing/2014/main" id="{F1A39F44-99E5-49D0-810D-86AF33572B81}"/>
              </a:ext>
            </a:extLst>
          </p:cNvPr>
          <p:cNvSpPr/>
          <p:nvPr/>
        </p:nvSpPr>
        <p:spPr>
          <a:xfrm>
            <a:off x="3686217" y="3548645"/>
            <a:ext cx="386367" cy="209280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36F20030-2015-4D2C-9539-9BC60DF50549}"/>
              </a:ext>
            </a:extLst>
          </p:cNvPr>
          <p:cNvSpPr/>
          <p:nvPr/>
        </p:nvSpPr>
        <p:spPr>
          <a:xfrm>
            <a:off x="5589431" y="3876541"/>
            <a:ext cx="480094" cy="158409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4F437FC-CF6E-4C43-BFE5-E35692CA54D1}"/>
              </a:ext>
            </a:extLst>
          </p:cNvPr>
          <p:cNvSpPr txBox="1"/>
          <p:nvPr/>
        </p:nvSpPr>
        <p:spPr>
          <a:xfrm>
            <a:off x="8423860" y="3059668"/>
            <a:ext cx="922987" cy="369332"/>
          </a:xfrm>
          <a:prstGeom prst="rect">
            <a:avLst/>
          </a:prstGeom>
          <a:noFill/>
        </p:spPr>
        <p:txBody>
          <a:bodyPr wrap="square" rtlCol="0">
            <a:spAutoFit/>
          </a:bodyPr>
          <a:lstStyle/>
          <a:p>
            <a:pPr algn="ctr"/>
            <a:r>
              <a:rPr lang="en-US" altLang="zh-CN"/>
              <a:t>QA</a:t>
            </a:r>
          </a:p>
        </p:txBody>
      </p:sp>
      <p:sp>
        <p:nvSpPr>
          <p:cNvPr id="32" name="文本框 31">
            <a:extLst>
              <a:ext uri="{FF2B5EF4-FFF2-40B4-BE49-F238E27FC236}">
                <a16:creationId xmlns:a16="http://schemas.microsoft.com/office/drawing/2014/main" id="{54FAF831-436A-44D5-BDD0-FF86A8C459AB}"/>
              </a:ext>
            </a:extLst>
          </p:cNvPr>
          <p:cNvSpPr txBox="1"/>
          <p:nvPr/>
        </p:nvSpPr>
        <p:spPr>
          <a:xfrm>
            <a:off x="8423860" y="3446033"/>
            <a:ext cx="922987" cy="369332"/>
          </a:xfrm>
          <a:prstGeom prst="rect">
            <a:avLst/>
          </a:prstGeom>
          <a:noFill/>
        </p:spPr>
        <p:txBody>
          <a:bodyPr wrap="square" rtlCol="0">
            <a:spAutoFit/>
          </a:bodyPr>
          <a:lstStyle/>
          <a:p>
            <a:pPr algn="ctr"/>
            <a:r>
              <a:rPr lang="en-US" altLang="zh-CN"/>
              <a:t>QB</a:t>
            </a:r>
          </a:p>
        </p:txBody>
      </p:sp>
      <p:sp>
        <p:nvSpPr>
          <p:cNvPr id="33" name="文本框 32">
            <a:extLst>
              <a:ext uri="{FF2B5EF4-FFF2-40B4-BE49-F238E27FC236}">
                <a16:creationId xmlns:a16="http://schemas.microsoft.com/office/drawing/2014/main" id="{A889AD0C-09F6-4EE5-909E-E8C95B24D437}"/>
              </a:ext>
            </a:extLst>
          </p:cNvPr>
          <p:cNvSpPr txBox="1"/>
          <p:nvPr/>
        </p:nvSpPr>
        <p:spPr>
          <a:xfrm>
            <a:off x="8423860" y="3806640"/>
            <a:ext cx="922987" cy="369332"/>
          </a:xfrm>
          <a:prstGeom prst="rect">
            <a:avLst/>
          </a:prstGeom>
          <a:noFill/>
        </p:spPr>
        <p:txBody>
          <a:bodyPr wrap="square" rtlCol="0">
            <a:spAutoFit/>
          </a:bodyPr>
          <a:lstStyle/>
          <a:p>
            <a:pPr algn="ctr"/>
            <a:r>
              <a:rPr lang="en-US" altLang="zh-CN"/>
              <a:t>QC</a:t>
            </a:r>
          </a:p>
        </p:txBody>
      </p:sp>
      <p:sp>
        <p:nvSpPr>
          <p:cNvPr id="34" name="文本框 33">
            <a:extLst>
              <a:ext uri="{FF2B5EF4-FFF2-40B4-BE49-F238E27FC236}">
                <a16:creationId xmlns:a16="http://schemas.microsoft.com/office/drawing/2014/main" id="{10D4D9DE-92E9-49FD-B1A7-2C2388214D7B}"/>
              </a:ext>
            </a:extLst>
          </p:cNvPr>
          <p:cNvSpPr txBox="1"/>
          <p:nvPr/>
        </p:nvSpPr>
        <p:spPr>
          <a:xfrm>
            <a:off x="8423860" y="4167248"/>
            <a:ext cx="922987" cy="369332"/>
          </a:xfrm>
          <a:prstGeom prst="rect">
            <a:avLst/>
          </a:prstGeom>
          <a:noFill/>
        </p:spPr>
        <p:txBody>
          <a:bodyPr wrap="square" rtlCol="0">
            <a:spAutoFit/>
          </a:bodyPr>
          <a:lstStyle/>
          <a:p>
            <a:pPr algn="ctr"/>
            <a:r>
              <a:rPr lang="en-US" altLang="zh-CN"/>
              <a:t>QD</a:t>
            </a:r>
          </a:p>
        </p:txBody>
      </p:sp>
      <p:sp>
        <p:nvSpPr>
          <p:cNvPr id="35" name="文本框 34">
            <a:extLst>
              <a:ext uri="{FF2B5EF4-FFF2-40B4-BE49-F238E27FC236}">
                <a16:creationId xmlns:a16="http://schemas.microsoft.com/office/drawing/2014/main" id="{47F253E2-1FB7-4084-94A6-80EAA40D5ECB}"/>
              </a:ext>
            </a:extLst>
          </p:cNvPr>
          <p:cNvSpPr txBox="1"/>
          <p:nvPr/>
        </p:nvSpPr>
        <p:spPr>
          <a:xfrm>
            <a:off x="8423860" y="4581999"/>
            <a:ext cx="922987" cy="369332"/>
          </a:xfrm>
          <a:prstGeom prst="rect">
            <a:avLst/>
          </a:prstGeom>
          <a:noFill/>
        </p:spPr>
        <p:txBody>
          <a:bodyPr wrap="square" rtlCol="0">
            <a:spAutoFit/>
          </a:bodyPr>
          <a:lstStyle/>
          <a:p>
            <a:pPr algn="ctr"/>
            <a:r>
              <a:rPr lang="en-US" altLang="zh-CN"/>
              <a:t>QE</a:t>
            </a:r>
          </a:p>
        </p:txBody>
      </p:sp>
      <p:sp>
        <p:nvSpPr>
          <p:cNvPr id="36" name="文本框 35">
            <a:extLst>
              <a:ext uri="{FF2B5EF4-FFF2-40B4-BE49-F238E27FC236}">
                <a16:creationId xmlns:a16="http://schemas.microsoft.com/office/drawing/2014/main" id="{1FC420BB-071C-427F-98AD-2E2BFCA355BD}"/>
              </a:ext>
            </a:extLst>
          </p:cNvPr>
          <p:cNvSpPr txBox="1"/>
          <p:nvPr/>
        </p:nvSpPr>
        <p:spPr>
          <a:xfrm>
            <a:off x="8423860" y="4967882"/>
            <a:ext cx="922987" cy="369332"/>
          </a:xfrm>
          <a:prstGeom prst="rect">
            <a:avLst/>
          </a:prstGeom>
          <a:noFill/>
        </p:spPr>
        <p:txBody>
          <a:bodyPr wrap="square" rtlCol="0">
            <a:spAutoFit/>
          </a:bodyPr>
          <a:lstStyle/>
          <a:p>
            <a:pPr algn="ctr"/>
            <a:r>
              <a:rPr lang="en-US" altLang="zh-CN"/>
              <a:t>QF</a:t>
            </a:r>
          </a:p>
        </p:txBody>
      </p:sp>
      <p:sp>
        <p:nvSpPr>
          <p:cNvPr id="37" name="文本框 36">
            <a:extLst>
              <a:ext uri="{FF2B5EF4-FFF2-40B4-BE49-F238E27FC236}">
                <a16:creationId xmlns:a16="http://schemas.microsoft.com/office/drawing/2014/main" id="{D6AFCD2C-BB44-4BA4-A6C5-EAF50B72EB9C}"/>
              </a:ext>
            </a:extLst>
          </p:cNvPr>
          <p:cNvSpPr txBox="1"/>
          <p:nvPr/>
        </p:nvSpPr>
        <p:spPr>
          <a:xfrm>
            <a:off x="8423860" y="5342321"/>
            <a:ext cx="922987" cy="369332"/>
          </a:xfrm>
          <a:prstGeom prst="rect">
            <a:avLst/>
          </a:prstGeom>
          <a:noFill/>
        </p:spPr>
        <p:txBody>
          <a:bodyPr wrap="square" rtlCol="0">
            <a:spAutoFit/>
          </a:bodyPr>
          <a:lstStyle/>
          <a:p>
            <a:pPr algn="ctr"/>
            <a:r>
              <a:rPr lang="en-US" altLang="zh-CN"/>
              <a:t>QG</a:t>
            </a:r>
          </a:p>
        </p:txBody>
      </p:sp>
      <p:sp>
        <p:nvSpPr>
          <p:cNvPr id="38" name="文本框 37">
            <a:extLst>
              <a:ext uri="{FF2B5EF4-FFF2-40B4-BE49-F238E27FC236}">
                <a16:creationId xmlns:a16="http://schemas.microsoft.com/office/drawing/2014/main" id="{411AF5E2-11A8-469C-9637-7BD8EE57E6A3}"/>
              </a:ext>
            </a:extLst>
          </p:cNvPr>
          <p:cNvSpPr txBox="1"/>
          <p:nvPr/>
        </p:nvSpPr>
        <p:spPr>
          <a:xfrm>
            <a:off x="8423860" y="5702930"/>
            <a:ext cx="922987" cy="369332"/>
          </a:xfrm>
          <a:prstGeom prst="rect">
            <a:avLst/>
          </a:prstGeom>
          <a:noFill/>
        </p:spPr>
        <p:txBody>
          <a:bodyPr wrap="square" rtlCol="0">
            <a:spAutoFit/>
          </a:bodyPr>
          <a:lstStyle/>
          <a:p>
            <a:pPr algn="ctr"/>
            <a:r>
              <a:rPr lang="en-US" altLang="zh-CN"/>
              <a:t>QH</a:t>
            </a:r>
          </a:p>
        </p:txBody>
      </p:sp>
      <p:sp>
        <p:nvSpPr>
          <p:cNvPr id="39" name="文本框 38">
            <a:extLst>
              <a:ext uri="{FF2B5EF4-FFF2-40B4-BE49-F238E27FC236}">
                <a16:creationId xmlns:a16="http://schemas.microsoft.com/office/drawing/2014/main" id="{E1CCFA75-09E1-410E-8BBF-AA1297CDDA9E}"/>
              </a:ext>
            </a:extLst>
          </p:cNvPr>
          <p:cNvSpPr txBox="1"/>
          <p:nvPr/>
        </p:nvSpPr>
        <p:spPr>
          <a:xfrm>
            <a:off x="8423860" y="6133548"/>
            <a:ext cx="922987" cy="369332"/>
          </a:xfrm>
          <a:prstGeom prst="rect">
            <a:avLst/>
          </a:prstGeom>
          <a:noFill/>
        </p:spPr>
        <p:txBody>
          <a:bodyPr wrap="square" rtlCol="0">
            <a:spAutoFit/>
          </a:bodyPr>
          <a:lstStyle/>
          <a:p>
            <a:pPr algn="ctr"/>
            <a:r>
              <a:rPr lang="en-US" altLang="zh-CN"/>
              <a:t> QH’</a:t>
            </a:r>
          </a:p>
        </p:txBody>
      </p:sp>
      <p:sp>
        <p:nvSpPr>
          <p:cNvPr id="40" name="文本框 39">
            <a:extLst>
              <a:ext uri="{FF2B5EF4-FFF2-40B4-BE49-F238E27FC236}">
                <a16:creationId xmlns:a16="http://schemas.microsoft.com/office/drawing/2014/main" id="{044A6CF9-9930-4698-BF67-133C2CC1E325}"/>
              </a:ext>
            </a:extLst>
          </p:cNvPr>
          <p:cNvSpPr txBox="1"/>
          <p:nvPr/>
        </p:nvSpPr>
        <p:spPr>
          <a:xfrm>
            <a:off x="1656362" y="2648686"/>
            <a:ext cx="922987" cy="369332"/>
          </a:xfrm>
          <a:prstGeom prst="rect">
            <a:avLst/>
          </a:prstGeom>
          <a:noFill/>
        </p:spPr>
        <p:txBody>
          <a:bodyPr wrap="square" rtlCol="0">
            <a:spAutoFit/>
          </a:bodyPr>
          <a:lstStyle/>
          <a:p>
            <a:pPr algn="ctr"/>
            <a:r>
              <a:rPr lang="en-US" altLang="zh-CN"/>
              <a:t>SER</a:t>
            </a:r>
          </a:p>
        </p:txBody>
      </p:sp>
      <p:sp>
        <p:nvSpPr>
          <p:cNvPr id="41" name="文本框 40">
            <a:extLst>
              <a:ext uri="{FF2B5EF4-FFF2-40B4-BE49-F238E27FC236}">
                <a16:creationId xmlns:a16="http://schemas.microsoft.com/office/drawing/2014/main" id="{82F4F90D-3162-4858-B854-BD96697F3085}"/>
              </a:ext>
            </a:extLst>
          </p:cNvPr>
          <p:cNvSpPr txBox="1"/>
          <p:nvPr/>
        </p:nvSpPr>
        <p:spPr>
          <a:xfrm>
            <a:off x="1656362" y="3716074"/>
            <a:ext cx="922987" cy="369332"/>
          </a:xfrm>
          <a:prstGeom prst="rect">
            <a:avLst/>
          </a:prstGeom>
          <a:noFill/>
        </p:spPr>
        <p:txBody>
          <a:bodyPr wrap="square" rtlCol="0">
            <a:spAutoFit/>
          </a:bodyPr>
          <a:lstStyle/>
          <a:p>
            <a:pPr algn="ctr"/>
            <a:r>
              <a:rPr lang="en-US" altLang="zh-CN"/>
              <a:t>SERCLK</a:t>
            </a:r>
          </a:p>
        </p:txBody>
      </p:sp>
      <p:sp>
        <p:nvSpPr>
          <p:cNvPr id="42" name="文本框 41">
            <a:extLst>
              <a:ext uri="{FF2B5EF4-FFF2-40B4-BE49-F238E27FC236}">
                <a16:creationId xmlns:a16="http://schemas.microsoft.com/office/drawing/2014/main" id="{9109C62F-0191-4700-85F1-BA50D69FFBC6}"/>
              </a:ext>
            </a:extLst>
          </p:cNvPr>
          <p:cNvSpPr txBox="1"/>
          <p:nvPr/>
        </p:nvSpPr>
        <p:spPr>
          <a:xfrm>
            <a:off x="1656362" y="4747264"/>
            <a:ext cx="922987" cy="369332"/>
          </a:xfrm>
          <a:prstGeom prst="rect">
            <a:avLst/>
          </a:prstGeom>
          <a:noFill/>
        </p:spPr>
        <p:txBody>
          <a:bodyPr wrap="square" rtlCol="0">
            <a:spAutoFit/>
          </a:bodyPr>
          <a:lstStyle/>
          <a:p>
            <a:pPr algn="ctr"/>
            <a:r>
              <a:rPr lang="en-US" altLang="zh-CN"/>
              <a:t>RCLK</a:t>
            </a:r>
          </a:p>
        </p:txBody>
      </p:sp>
      <p:cxnSp>
        <p:nvCxnSpPr>
          <p:cNvPr id="43" name="直接连接符 42">
            <a:extLst>
              <a:ext uri="{FF2B5EF4-FFF2-40B4-BE49-F238E27FC236}">
                <a16:creationId xmlns:a16="http://schemas.microsoft.com/office/drawing/2014/main" id="{8D0FFC8A-F4D8-473A-8FA3-09800E40A04F}"/>
              </a:ext>
            </a:extLst>
          </p:cNvPr>
          <p:cNvCxnSpPr>
            <a:cxnSpLocks/>
          </p:cNvCxnSpPr>
          <p:nvPr/>
        </p:nvCxnSpPr>
        <p:spPr>
          <a:xfrm>
            <a:off x="2596520" y="3900740"/>
            <a:ext cx="1172592"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45" name="直接连接符 44">
            <a:extLst>
              <a:ext uri="{FF2B5EF4-FFF2-40B4-BE49-F238E27FC236}">
                <a16:creationId xmlns:a16="http://schemas.microsoft.com/office/drawing/2014/main" id="{7D41B574-B486-4B3B-9187-3B083800A906}"/>
              </a:ext>
            </a:extLst>
          </p:cNvPr>
          <p:cNvCxnSpPr>
            <a:cxnSpLocks/>
          </p:cNvCxnSpPr>
          <p:nvPr/>
        </p:nvCxnSpPr>
        <p:spPr>
          <a:xfrm>
            <a:off x="2596520" y="4953445"/>
            <a:ext cx="2992911" cy="14437"/>
          </a:xfrm>
          <a:prstGeom prst="line">
            <a:avLst/>
          </a:prstGeom>
          <a:ln w="38100"/>
        </p:spPr>
        <p:style>
          <a:lnRef idx="1">
            <a:schemeClr val="dk1"/>
          </a:lnRef>
          <a:fillRef idx="0">
            <a:schemeClr val="dk1"/>
          </a:fillRef>
          <a:effectRef idx="0">
            <a:schemeClr val="dk1"/>
          </a:effectRef>
          <a:fontRef idx="minor">
            <a:schemeClr val="tx1"/>
          </a:fontRef>
        </p:style>
      </p:cxnSp>
      <p:sp>
        <p:nvSpPr>
          <p:cNvPr id="47" name="文本框 46">
            <a:extLst>
              <a:ext uri="{FF2B5EF4-FFF2-40B4-BE49-F238E27FC236}">
                <a16:creationId xmlns:a16="http://schemas.microsoft.com/office/drawing/2014/main" id="{9C6C9D4D-E699-4F1D-9770-B315BAC10902}"/>
              </a:ext>
            </a:extLst>
          </p:cNvPr>
          <p:cNvSpPr txBox="1"/>
          <p:nvPr/>
        </p:nvSpPr>
        <p:spPr>
          <a:xfrm>
            <a:off x="258362" y="3716074"/>
            <a:ext cx="1489503" cy="369332"/>
          </a:xfrm>
          <a:prstGeom prst="rect">
            <a:avLst/>
          </a:prstGeom>
          <a:noFill/>
        </p:spPr>
        <p:txBody>
          <a:bodyPr wrap="square" rtlCol="0">
            <a:spAutoFit/>
          </a:bodyPr>
          <a:lstStyle/>
          <a:p>
            <a:pPr algn="ctr"/>
            <a:r>
              <a:rPr lang="zh-CN" altLang="en-US"/>
              <a:t>上升沿移位</a:t>
            </a:r>
            <a:endParaRPr lang="en-US" altLang="zh-CN"/>
          </a:p>
        </p:txBody>
      </p:sp>
      <p:sp>
        <p:nvSpPr>
          <p:cNvPr id="48" name="文本框 47">
            <a:extLst>
              <a:ext uri="{FF2B5EF4-FFF2-40B4-BE49-F238E27FC236}">
                <a16:creationId xmlns:a16="http://schemas.microsoft.com/office/drawing/2014/main" id="{2EFC40E7-4A30-45D6-AEB6-C3A672A3F5AD}"/>
              </a:ext>
            </a:extLst>
          </p:cNvPr>
          <p:cNvSpPr txBox="1"/>
          <p:nvPr/>
        </p:nvSpPr>
        <p:spPr>
          <a:xfrm>
            <a:off x="258362" y="4775997"/>
            <a:ext cx="1489503" cy="369332"/>
          </a:xfrm>
          <a:prstGeom prst="rect">
            <a:avLst/>
          </a:prstGeom>
          <a:noFill/>
        </p:spPr>
        <p:txBody>
          <a:bodyPr wrap="square" rtlCol="0">
            <a:spAutoFit/>
          </a:bodyPr>
          <a:lstStyle/>
          <a:p>
            <a:pPr algn="ctr"/>
            <a:r>
              <a:rPr lang="zh-CN" altLang="en-US"/>
              <a:t>上升沿锁存</a:t>
            </a:r>
            <a:endParaRPr lang="en-US" altLang="zh-CN"/>
          </a:p>
        </p:txBody>
      </p:sp>
    </p:spTree>
    <p:extLst>
      <p:ext uri="{BB962C8B-B14F-4D97-AF65-F5344CB8AC3E}">
        <p14:creationId xmlns:p14="http://schemas.microsoft.com/office/powerpoint/2010/main" val="3865327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开发板引脚对应关系</a:t>
            </a:r>
          </a:p>
        </p:txBody>
      </p:sp>
      <p:pic>
        <p:nvPicPr>
          <p:cNvPr id="5" name="图片 4">
            <a:extLst>
              <a:ext uri="{FF2B5EF4-FFF2-40B4-BE49-F238E27FC236}">
                <a16:creationId xmlns:a16="http://schemas.microsoft.com/office/drawing/2014/main" id="{7226D7BF-B4F0-4D0C-996F-57B72D586A5A}"/>
              </a:ext>
            </a:extLst>
          </p:cNvPr>
          <p:cNvPicPr>
            <a:picLocks noChangeAspect="1"/>
          </p:cNvPicPr>
          <p:nvPr/>
        </p:nvPicPr>
        <p:blipFill rotWithShape="1">
          <a:blip r:embed="rId2">
            <a:extLst>
              <a:ext uri="{28A0092B-C50C-407E-A947-70E740481C1C}">
                <a14:useLocalDpi xmlns:a14="http://schemas.microsoft.com/office/drawing/2010/main" val="0"/>
              </a:ext>
            </a:extLst>
          </a:blip>
          <a:srcRect l="16900" t="63707" r="23578" b="-1"/>
          <a:stretch/>
        </p:blipFill>
        <p:spPr>
          <a:xfrm>
            <a:off x="2895600" y="1704868"/>
            <a:ext cx="6437970" cy="4610666"/>
          </a:xfrm>
          <a:prstGeom prst="rect">
            <a:avLst/>
          </a:prstGeom>
        </p:spPr>
      </p:pic>
      <p:sp>
        <p:nvSpPr>
          <p:cNvPr id="6" name="文本框 5">
            <a:extLst>
              <a:ext uri="{FF2B5EF4-FFF2-40B4-BE49-F238E27FC236}">
                <a16:creationId xmlns:a16="http://schemas.microsoft.com/office/drawing/2014/main" id="{5A1B244E-4E47-4C51-93FB-27E60009DE3C}"/>
              </a:ext>
            </a:extLst>
          </p:cNvPr>
          <p:cNvSpPr txBox="1"/>
          <p:nvPr/>
        </p:nvSpPr>
        <p:spPr>
          <a:xfrm>
            <a:off x="2083812" y="2564289"/>
            <a:ext cx="811788" cy="3865545"/>
          </a:xfrm>
          <a:prstGeom prst="rect">
            <a:avLst/>
          </a:prstGeom>
          <a:noFill/>
        </p:spPr>
        <p:txBody>
          <a:bodyPr wrap="square" rtlCol="0">
            <a:spAutoFit/>
          </a:bodyPr>
          <a:lstStyle/>
          <a:p>
            <a:pPr algn="ctr">
              <a:lnSpc>
                <a:spcPts val="3700"/>
              </a:lnSpc>
            </a:pPr>
            <a:r>
              <a:rPr lang="en-US" altLang="zh-CN" sz="2800">
                <a:solidFill>
                  <a:srgbClr val="FF0000"/>
                </a:solidFill>
              </a:rPr>
              <a:t>D7</a:t>
            </a:r>
          </a:p>
          <a:p>
            <a:pPr algn="ctr">
              <a:lnSpc>
                <a:spcPts val="3700"/>
              </a:lnSpc>
            </a:pPr>
            <a:r>
              <a:rPr lang="en-US" altLang="zh-CN" sz="2800">
                <a:solidFill>
                  <a:srgbClr val="FF0000"/>
                </a:solidFill>
              </a:rPr>
              <a:t>D6</a:t>
            </a:r>
          </a:p>
          <a:p>
            <a:pPr algn="ctr">
              <a:lnSpc>
                <a:spcPts val="3700"/>
              </a:lnSpc>
            </a:pPr>
            <a:r>
              <a:rPr lang="en-US" altLang="zh-CN" sz="2800">
                <a:solidFill>
                  <a:srgbClr val="FF0000"/>
                </a:solidFill>
              </a:rPr>
              <a:t>D5</a:t>
            </a:r>
          </a:p>
          <a:p>
            <a:pPr algn="ctr">
              <a:lnSpc>
                <a:spcPts val="3700"/>
              </a:lnSpc>
            </a:pPr>
            <a:r>
              <a:rPr lang="en-US" altLang="zh-CN" sz="2800">
                <a:solidFill>
                  <a:srgbClr val="FF0000"/>
                </a:solidFill>
              </a:rPr>
              <a:t>D4</a:t>
            </a:r>
          </a:p>
          <a:p>
            <a:pPr algn="ctr">
              <a:lnSpc>
                <a:spcPts val="3700"/>
              </a:lnSpc>
            </a:pPr>
            <a:r>
              <a:rPr lang="en-US" altLang="zh-CN" sz="2800">
                <a:solidFill>
                  <a:srgbClr val="FF0000"/>
                </a:solidFill>
              </a:rPr>
              <a:t>D3</a:t>
            </a:r>
          </a:p>
          <a:p>
            <a:pPr algn="ctr">
              <a:lnSpc>
                <a:spcPts val="3700"/>
              </a:lnSpc>
            </a:pPr>
            <a:r>
              <a:rPr lang="en-US" altLang="zh-CN" sz="2800">
                <a:solidFill>
                  <a:srgbClr val="FF0000"/>
                </a:solidFill>
              </a:rPr>
              <a:t>D2</a:t>
            </a:r>
          </a:p>
          <a:p>
            <a:pPr algn="ctr">
              <a:lnSpc>
                <a:spcPts val="3700"/>
              </a:lnSpc>
            </a:pPr>
            <a:r>
              <a:rPr lang="en-US" altLang="zh-CN" sz="2800">
                <a:solidFill>
                  <a:srgbClr val="FF0000"/>
                </a:solidFill>
              </a:rPr>
              <a:t>D1</a:t>
            </a:r>
          </a:p>
          <a:p>
            <a:pPr algn="ctr">
              <a:lnSpc>
                <a:spcPts val="3700"/>
              </a:lnSpc>
            </a:pPr>
            <a:r>
              <a:rPr lang="en-US" altLang="zh-CN" sz="2800">
                <a:solidFill>
                  <a:srgbClr val="FF0000"/>
                </a:solidFill>
              </a:rPr>
              <a:t>D0</a:t>
            </a:r>
          </a:p>
        </p:txBody>
      </p:sp>
      <p:sp>
        <p:nvSpPr>
          <p:cNvPr id="7" name="文本框 6">
            <a:extLst>
              <a:ext uri="{FF2B5EF4-FFF2-40B4-BE49-F238E27FC236}">
                <a16:creationId xmlns:a16="http://schemas.microsoft.com/office/drawing/2014/main" id="{050C4A65-DE8C-46EA-9758-CA1E4DBDFDF2}"/>
              </a:ext>
            </a:extLst>
          </p:cNvPr>
          <p:cNvSpPr txBox="1"/>
          <p:nvPr/>
        </p:nvSpPr>
        <p:spPr>
          <a:xfrm>
            <a:off x="3534107" y="1160745"/>
            <a:ext cx="5562268" cy="544123"/>
          </a:xfrm>
          <a:prstGeom prst="rect">
            <a:avLst/>
          </a:prstGeom>
          <a:noFill/>
        </p:spPr>
        <p:txBody>
          <a:bodyPr wrap="square" rtlCol="0">
            <a:spAutoFit/>
          </a:bodyPr>
          <a:lstStyle/>
          <a:p>
            <a:pPr algn="ctr">
              <a:lnSpc>
                <a:spcPts val="3700"/>
              </a:lnSpc>
            </a:pPr>
            <a:r>
              <a:rPr lang="en-US" altLang="zh-CN" sz="2800">
                <a:solidFill>
                  <a:srgbClr val="FF0000"/>
                </a:solidFill>
              </a:rPr>
              <a:t>P07 P06 P05 P04 P03 P02 P01 P00 </a:t>
            </a:r>
          </a:p>
        </p:txBody>
      </p:sp>
    </p:spTree>
    <p:extLst>
      <p:ext uri="{BB962C8B-B14F-4D97-AF65-F5344CB8AC3E}">
        <p14:creationId xmlns:p14="http://schemas.microsoft.com/office/powerpoint/2010/main" val="1441087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C51</a:t>
            </a:r>
            <a:r>
              <a:rPr lang="zh-CN" altLang="en-US" sz="3200">
                <a:latin typeface="等线" panose="02010600030101010101" pitchFamily="2" charset="-122"/>
                <a:ea typeface="等线" panose="02010600030101010101" pitchFamily="2" charset="-122"/>
              </a:rPr>
              <a:t>的</a:t>
            </a:r>
            <a:r>
              <a:rPr lang="en-US" altLang="zh-CN" sz="3200">
                <a:latin typeface="等线" panose="02010600030101010101" pitchFamily="2" charset="-122"/>
                <a:ea typeface="等线" panose="02010600030101010101" pitchFamily="2" charset="-122"/>
              </a:rPr>
              <a:t>sfr</a:t>
            </a:r>
            <a:r>
              <a:rPr lang="zh-CN" altLang="en-US" sz="3200">
                <a:latin typeface="等线" panose="02010600030101010101" pitchFamily="2" charset="-122"/>
                <a:ea typeface="等线" panose="02010600030101010101" pitchFamily="2" charset="-122"/>
              </a:rPr>
              <a:t>、</a:t>
            </a:r>
            <a:r>
              <a:rPr lang="en-US" altLang="zh-CN" sz="3200">
                <a:latin typeface="等线" panose="02010600030101010101" pitchFamily="2" charset="-122"/>
                <a:ea typeface="等线" panose="02010600030101010101" pitchFamily="2" charset="-122"/>
              </a:rPr>
              <a:t>sbit</a:t>
            </a:r>
            <a:endParaRPr lang="zh-CN" altLang="en-US" sz="3200">
              <a:latin typeface="等线" panose="02010600030101010101" pitchFamily="2" charset="-122"/>
              <a:ea typeface="等线" panose="02010600030101010101" pitchFamily="2" charset="-122"/>
            </a:endParaRP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6297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sfr</a:t>
            </a:r>
            <a:r>
              <a:rPr lang="zh-CN" altLang="en-US" sz="2800"/>
              <a:t>（</a:t>
            </a:r>
            <a:r>
              <a:rPr lang="en-US" altLang="zh-CN" sz="2800"/>
              <a:t>special function register</a:t>
            </a:r>
            <a:r>
              <a:rPr lang="zh-CN" altLang="en-US" sz="2800"/>
              <a:t>）：特殊功能寄存器声明</a:t>
            </a:r>
            <a:endParaRPr lang="en-US" altLang="zh-CN" sz="2800"/>
          </a:p>
          <a:p>
            <a:r>
              <a:rPr lang="en-US" altLang="zh-CN" sz="2800"/>
              <a:t>	</a:t>
            </a:r>
            <a:r>
              <a:rPr lang="zh-CN" altLang="en-US" sz="2800"/>
              <a:t>例：</a:t>
            </a:r>
            <a:r>
              <a:rPr lang="en-US" altLang="zh-CN" sz="2800"/>
              <a:t>sfr P0 = 0x80;</a:t>
            </a:r>
          </a:p>
          <a:p>
            <a:r>
              <a:rPr lang="en-US" altLang="zh-CN" sz="2800"/>
              <a:t>	</a:t>
            </a:r>
            <a:r>
              <a:rPr lang="zh-CN" altLang="en-US" sz="2800"/>
              <a:t>声明</a:t>
            </a:r>
            <a:r>
              <a:rPr lang="en-US" altLang="zh-CN" sz="2800"/>
              <a:t>P0</a:t>
            </a:r>
            <a:r>
              <a:rPr lang="zh-CN" altLang="en-US" sz="2800"/>
              <a:t>口寄存器，物理地址为</a:t>
            </a:r>
            <a:r>
              <a:rPr lang="en-US" altLang="zh-CN" sz="2800"/>
              <a:t>0x80</a:t>
            </a:r>
          </a:p>
          <a:p>
            <a:pPr marL="457200" indent="-457200">
              <a:buFont typeface="Arial" panose="020B0604020202020204" pitchFamily="34" charset="0"/>
              <a:buChar char="•"/>
            </a:pPr>
            <a:r>
              <a:rPr lang="en-US" altLang="zh-CN" sz="2800"/>
              <a:t>sbit</a:t>
            </a:r>
            <a:r>
              <a:rPr lang="zh-CN" altLang="en-US" sz="2800"/>
              <a:t>（</a:t>
            </a:r>
            <a:r>
              <a:rPr lang="en-US" altLang="zh-CN" sz="2800"/>
              <a:t>special bit</a:t>
            </a:r>
            <a:r>
              <a:rPr lang="zh-CN" altLang="en-US" sz="2800"/>
              <a:t>）：特殊位声明</a:t>
            </a:r>
            <a:endParaRPr lang="en-US" altLang="zh-CN" sz="2800"/>
          </a:p>
          <a:p>
            <a:r>
              <a:rPr lang="en-US" altLang="zh-CN" sz="2800"/>
              <a:t>	</a:t>
            </a:r>
            <a:r>
              <a:rPr lang="zh-CN" altLang="en-US" sz="2800"/>
              <a:t>例：</a:t>
            </a:r>
            <a:r>
              <a:rPr lang="en-US" altLang="zh-CN" sz="2800"/>
              <a:t>sbit P0_1 = 0x81;    </a:t>
            </a:r>
            <a:r>
              <a:rPr lang="zh-CN" altLang="en-US" sz="2800"/>
              <a:t>或    </a:t>
            </a:r>
            <a:r>
              <a:rPr lang="en-US" altLang="zh-CN" sz="2800"/>
              <a:t>sbit P0_1 = P0^1;</a:t>
            </a:r>
          </a:p>
          <a:p>
            <a:r>
              <a:rPr lang="en-US" altLang="zh-CN" sz="2800"/>
              <a:t>	</a:t>
            </a:r>
            <a:r>
              <a:rPr lang="zh-CN" altLang="en-US" sz="2800"/>
              <a:t>声明</a:t>
            </a:r>
            <a:r>
              <a:rPr lang="en-US" altLang="zh-CN" sz="2800"/>
              <a:t>P0</a:t>
            </a:r>
            <a:r>
              <a:rPr lang="zh-CN" altLang="en-US" sz="2800"/>
              <a:t>寄存器的第</a:t>
            </a:r>
            <a:r>
              <a:rPr lang="en-US" altLang="zh-CN" sz="2800"/>
              <a:t>1</a:t>
            </a:r>
            <a:r>
              <a:rPr lang="zh-CN" altLang="en-US" sz="2800"/>
              <a:t>位</a:t>
            </a:r>
            <a:endParaRPr lang="en-US" altLang="zh-CN" sz="2800"/>
          </a:p>
          <a:p>
            <a:pPr marL="457200" indent="-457200">
              <a:buFont typeface="Arial" panose="020B0604020202020204" pitchFamily="34" charset="0"/>
              <a:buChar char="•"/>
            </a:pPr>
            <a:r>
              <a:rPr lang="zh-CN" altLang="en-US" sz="2800"/>
              <a:t>可位寻址</a:t>
            </a:r>
            <a:r>
              <a:rPr lang="en-US" altLang="zh-CN" sz="2800"/>
              <a:t>/</a:t>
            </a:r>
            <a:r>
              <a:rPr lang="zh-CN" altLang="en-US" sz="2800"/>
              <a:t>不可位寻址：在单片机系统中，操作任意寄存器或者某一位的数据时，必须给出其物理地址，又因为一个寄存器里有</a:t>
            </a:r>
            <a:r>
              <a:rPr lang="en-US" altLang="zh-CN" sz="2800"/>
              <a:t>8</a:t>
            </a:r>
            <a:r>
              <a:rPr lang="zh-CN" altLang="en-US" sz="2800"/>
              <a:t>位，所以位的数量是寄存器数量的</a:t>
            </a:r>
            <a:r>
              <a:rPr lang="en-US" altLang="zh-CN" sz="2800"/>
              <a:t>8</a:t>
            </a:r>
            <a:r>
              <a:rPr lang="zh-CN" altLang="en-US" sz="2800"/>
              <a:t>倍，单片机无法对所有位进行编码，故每</a:t>
            </a:r>
            <a:r>
              <a:rPr lang="en-US" altLang="zh-CN" sz="2800"/>
              <a:t>8</a:t>
            </a:r>
            <a:r>
              <a:rPr lang="zh-CN" altLang="en-US" sz="2800"/>
              <a:t>个寄存器中，只有一个是可以位寻址的。对不可位寻址的寄存器，若要只操作其中一位而不影响其它位时，可用“</a:t>
            </a:r>
            <a:r>
              <a:rPr lang="en-US" altLang="zh-CN" sz="2800"/>
              <a:t>&amp;=</a:t>
            </a:r>
            <a:r>
              <a:rPr lang="zh-CN" altLang="en-US" sz="2800"/>
              <a:t>”、“</a:t>
            </a:r>
            <a:r>
              <a:rPr lang="en-US" altLang="zh-CN" sz="2800"/>
              <a:t>|=</a:t>
            </a:r>
            <a:r>
              <a:rPr lang="zh-CN" altLang="en-US" sz="2800"/>
              <a:t>”、“</a:t>
            </a:r>
            <a:r>
              <a:rPr lang="en-US" altLang="zh-CN" sz="2800"/>
              <a:t>^=</a:t>
            </a:r>
            <a:r>
              <a:rPr lang="zh-CN" altLang="en-US" sz="2800"/>
              <a:t>”的方法进行位操作</a:t>
            </a:r>
            <a:endParaRPr lang="en-US" altLang="zh-CN" sz="2800"/>
          </a:p>
        </p:txBody>
      </p:sp>
    </p:spTree>
    <p:extLst>
      <p:ext uri="{BB962C8B-B14F-4D97-AF65-F5344CB8AC3E}">
        <p14:creationId xmlns:p14="http://schemas.microsoft.com/office/powerpoint/2010/main" val="2186044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DS1302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DS1302</a:t>
            </a:r>
            <a:r>
              <a:rPr lang="zh-CN" altLang="en-US" sz="2800"/>
              <a:t>是由美国</a:t>
            </a:r>
            <a:r>
              <a:rPr lang="en-US" altLang="zh-CN" sz="2800"/>
              <a:t>DALLAS</a:t>
            </a:r>
            <a:r>
              <a:rPr lang="zh-CN" altLang="en-US" sz="2800"/>
              <a:t>公司推出的具有涓细电流充电能力的低功耗实时时钟芯片。它可以对年、月、日、周、时、分、秒进行计时，且具有闰年补偿等多种功能</a:t>
            </a:r>
            <a:endParaRPr lang="en-US" altLang="zh-CN" sz="2800"/>
          </a:p>
          <a:p>
            <a:pPr marL="457200" indent="-457200">
              <a:buFont typeface="Arial" panose="020B0604020202020204" pitchFamily="34" charset="0"/>
              <a:buChar char="•"/>
            </a:pPr>
            <a:r>
              <a:rPr lang="en-US" altLang="zh-CN" sz="2800"/>
              <a:t>RTC(Real Time Clock)</a:t>
            </a:r>
            <a:r>
              <a:rPr lang="zh-CN" altLang="en-US" sz="2800"/>
              <a:t>：实时时钟，是一种集成电路，通常称为时钟芯片</a:t>
            </a:r>
            <a:endParaRPr lang="en-US" altLang="zh-CN" sz="2800"/>
          </a:p>
        </p:txBody>
      </p:sp>
      <p:pic>
        <p:nvPicPr>
          <p:cNvPr id="3" name="图片 2">
            <a:extLst>
              <a:ext uri="{FF2B5EF4-FFF2-40B4-BE49-F238E27FC236}">
                <a16:creationId xmlns:a16="http://schemas.microsoft.com/office/drawing/2014/main" id="{667CB3ED-7FC1-4336-83F7-3C991C6ED53A}"/>
              </a:ext>
            </a:extLst>
          </p:cNvPr>
          <p:cNvPicPr>
            <a:picLocks noChangeAspect="1"/>
          </p:cNvPicPr>
          <p:nvPr/>
        </p:nvPicPr>
        <p:blipFill rotWithShape="1">
          <a:blip r:embed="rId2">
            <a:extLst>
              <a:ext uri="{28A0092B-C50C-407E-A947-70E740481C1C}">
                <a14:useLocalDpi xmlns:a14="http://schemas.microsoft.com/office/drawing/2010/main" val="0"/>
              </a:ext>
            </a:extLst>
          </a:blip>
          <a:srcRect l="18677" t="11652" r="14511" b="20703"/>
          <a:stretch/>
        </p:blipFill>
        <p:spPr>
          <a:xfrm>
            <a:off x="1079469" y="3972539"/>
            <a:ext cx="3104378" cy="2357335"/>
          </a:xfrm>
          <a:prstGeom prst="rect">
            <a:avLst/>
          </a:prstGeom>
        </p:spPr>
      </p:pic>
      <p:pic>
        <p:nvPicPr>
          <p:cNvPr id="7" name="图片 6">
            <a:extLst>
              <a:ext uri="{FF2B5EF4-FFF2-40B4-BE49-F238E27FC236}">
                <a16:creationId xmlns:a16="http://schemas.microsoft.com/office/drawing/2014/main" id="{B0974C71-1C44-41AD-B837-9519BAD79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382" y="3972539"/>
            <a:ext cx="2357334" cy="2357334"/>
          </a:xfrm>
          <a:prstGeom prst="rect">
            <a:avLst/>
          </a:prstGeom>
        </p:spPr>
      </p:pic>
      <p:pic>
        <p:nvPicPr>
          <p:cNvPr id="8" name="图片 7">
            <a:extLst>
              <a:ext uri="{FF2B5EF4-FFF2-40B4-BE49-F238E27FC236}">
                <a16:creationId xmlns:a16="http://schemas.microsoft.com/office/drawing/2014/main" id="{98F5F3B7-E6AF-4816-9189-822C46F9DAE5}"/>
              </a:ext>
            </a:extLst>
          </p:cNvPr>
          <p:cNvPicPr>
            <a:picLocks noChangeAspect="1"/>
          </p:cNvPicPr>
          <p:nvPr/>
        </p:nvPicPr>
        <p:blipFill>
          <a:blip r:embed="rId4"/>
          <a:stretch>
            <a:fillRect/>
          </a:stretch>
        </p:blipFill>
        <p:spPr>
          <a:xfrm>
            <a:off x="7780251" y="3972539"/>
            <a:ext cx="3176999" cy="2357333"/>
          </a:xfrm>
          <a:prstGeom prst="rect">
            <a:avLst/>
          </a:prstGeom>
        </p:spPr>
      </p:pic>
    </p:spTree>
    <p:extLst>
      <p:ext uri="{BB962C8B-B14F-4D97-AF65-F5344CB8AC3E}">
        <p14:creationId xmlns:p14="http://schemas.microsoft.com/office/powerpoint/2010/main" val="957744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引脚定义和应用电路</a:t>
            </a:r>
          </a:p>
        </p:txBody>
      </p:sp>
      <p:pic>
        <p:nvPicPr>
          <p:cNvPr id="5" name="图片 4">
            <a:extLst>
              <a:ext uri="{FF2B5EF4-FFF2-40B4-BE49-F238E27FC236}">
                <a16:creationId xmlns:a16="http://schemas.microsoft.com/office/drawing/2014/main" id="{77308E1D-6727-4FC9-9603-9004F3439A6D}"/>
              </a:ext>
            </a:extLst>
          </p:cNvPr>
          <p:cNvPicPr>
            <a:picLocks noChangeAspect="1"/>
          </p:cNvPicPr>
          <p:nvPr/>
        </p:nvPicPr>
        <p:blipFill rotWithShape="1">
          <a:blip r:embed="rId2"/>
          <a:srcRect b="2"/>
          <a:stretch/>
        </p:blipFill>
        <p:spPr>
          <a:xfrm>
            <a:off x="1453587" y="906910"/>
            <a:ext cx="2242649" cy="3516880"/>
          </a:xfrm>
          <a:prstGeom prst="rect">
            <a:avLst/>
          </a:prstGeom>
        </p:spPr>
      </p:pic>
      <p:pic>
        <p:nvPicPr>
          <p:cNvPr id="7" name="图片 6">
            <a:extLst>
              <a:ext uri="{FF2B5EF4-FFF2-40B4-BE49-F238E27FC236}">
                <a16:creationId xmlns:a16="http://schemas.microsoft.com/office/drawing/2014/main" id="{22F6BC6B-C470-4AB7-9EDB-676CB2C7AC09}"/>
              </a:ext>
            </a:extLst>
          </p:cNvPr>
          <p:cNvPicPr>
            <a:picLocks noChangeAspect="1"/>
          </p:cNvPicPr>
          <p:nvPr/>
        </p:nvPicPr>
        <p:blipFill>
          <a:blip r:embed="rId3"/>
          <a:stretch>
            <a:fillRect/>
          </a:stretch>
        </p:blipFill>
        <p:spPr>
          <a:xfrm>
            <a:off x="4778062" y="906910"/>
            <a:ext cx="5791895" cy="3516880"/>
          </a:xfrm>
          <a:prstGeom prst="rect">
            <a:avLst/>
          </a:prstGeom>
        </p:spPr>
      </p:pic>
      <p:graphicFrame>
        <p:nvGraphicFramePr>
          <p:cNvPr id="8" name="表格 7">
            <a:extLst>
              <a:ext uri="{FF2B5EF4-FFF2-40B4-BE49-F238E27FC236}">
                <a16:creationId xmlns:a16="http://schemas.microsoft.com/office/drawing/2014/main" id="{BE011B25-D238-4182-A869-42E01D3CFE6E}"/>
              </a:ext>
            </a:extLst>
          </p:cNvPr>
          <p:cNvGraphicFramePr>
            <a:graphicFrameLocks noGrp="1"/>
          </p:cNvGraphicFramePr>
          <p:nvPr>
            <p:extLst>
              <p:ext uri="{D42A27DB-BD31-4B8C-83A1-F6EECF244321}">
                <p14:modId xmlns:p14="http://schemas.microsoft.com/office/powerpoint/2010/main" val="58394620"/>
              </p:ext>
            </p:extLst>
          </p:nvPr>
        </p:nvGraphicFramePr>
        <p:xfrm>
          <a:off x="922077" y="4705735"/>
          <a:ext cx="10080000" cy="1981200"/>
        </p:xfrm>
        <a:graphic>
          <a:graphicData uri="http://schemas.openxmlformats.org/drawingml/2006/table">
            <a:tbl>
              <a:tblPr firstRow="1" bandRow="1">
                <a:tableStyleId>{93296810-A885-4BE3-A3E7-6D5BEEA58F35}</a:tableStyleId>
              </a:tblPr>
              <a:tblGrid>
                <a:gridCol w="2520000">
                  <a:extLst>
                    <a:ext uri="{9D8B030D-6E8A-4147-A177-3AD203B41FA5}">
                      <a16:colId xmlns:a16="http://schemas.microsoft.com/office/drawing/2014/main" val="3658795702"/>
                    </a:ext>
                  </a:extLst>
                </a:gridCol>
                <a:gridCol w="2520000">
                  <a:extLst>
                    <a:ext uri="{9D8B030D-6E8A-4147-A177-3AD203B41FA5}">
                      <a16:colId xmlns:a16="http://schemas.microsoft.com/office/drawing/2014/main" val="2743854259"/>
                    </a:ext>
                  </a:extLst>
                </a:gridCol>
                <a:gridCol w="2520000">
                  <a:extLst>
                    <a:ext uri="{9D8B030D-6E8A-4147-A177-3AD203B41FA5}">
                      <a16:colId xmlns:a16="http://schemas.microsoft.com/office/drawing/2014/main" val="2639062469"/>
                    </a:ext>
                  </a:extLst>
                </a:gridCol>
                <a:gridCol w="2520000">
                  <a:extLst>
                    <a:ext uri="{9D8B030D-6E8A-4147-A177-3AD203B41FA5}">
                      <a16:colId xmlns:a16="http://schemas.microsoft.com/office/drawing/2014/main" val="212390823"/>
                    </a:ext>
                  </a:extLst>
                </a:gridCol>
              </a:tblGrid>
              <a:tr h="370840">
                <a:tc>
                  <a:txBody>
                    <a:bodyPr/>
                    <a:lstStyle/>
                    <a:p>
                      <a:pPr algn="ctr"/>
                      <a:r>
                        <a:rPr lang="zh-CN" altLang="en-US" sz="2000"/>
                        <a:t>引脚名</a:t>
                      </a:r>
                    </a:p>
                  </a:txBody>
                  <a:tcPr anchor="ctr"/>
                </a:tc>
                <a:tc>
                  <a:txBody>
                    <a:bodyPr/>
                    <a:lstStyle/>
                    <a:p>
                      <a:pPr algn="ctr"/>
                      <a:r>
                        <a:rPr lang="zh-CN" altLang="en-US" sz="2000"/>
                        <a:t>作用</a:t>
                      </a:r>
                    </a:p>
                  </a:txBody>
                  <a:tcPr anchor="ctr"/>
                </a:tc>
                <a:tc>
                  <a:txBody>
                    <a:bodyPr/>
                    <a:lstStyle/>
                    <a:p>
                      <a:pPr algn="ctr"/>
                      <a:r>
                        <a:rPr lang="zh-CN" altLang="en-US" sz="2000"/>
                        <a:t>引脚名</a:t>
                      </a:r>
                    </a:p>
                  </a:txBody>
                  <a:tcPr anchor="ctr"/>
                </a:tc>
                <a:tc>
                  <a:txBody>
                    <a:bodyPr/>
                    <a:lstStyle/>
                    <a:p>
                      <a:pPr algn="ctr"/>
                      <a:r>
                        <a:rPr lang="zh-CN" altLang="en-US" sz="2000"/>
                        <a:t>作用</a:t>
                      </a:r>
                    </a:p>
                  </a:txBody>
                  <a:tcPr anchor="ctr"/>
                </a:tc>
                <a:extLst>
                  <a:ext uri="{0D108BD9-81ED-4DB2-BD59-A6C34878D82A}">
                    <a16:rowId xmlns:a16="http://schemas.microsoft.com/office/drawing/2014/main" val="2482025518"/>
                  </a:ext>
                </a:extLst>
              </a:tr>
              <a:tr h="370840">
                <a:tc>
                  <a:txBody>
                    <a:bodyPr/>
                    <a:lstStyle/>
                    <a:p>
                      <a:pPr algn="ctr"/>
                      <a:r>
                        <a:rPr lang="en-US" altLang="zh-CN" sz="2000"/>
                        <a:t>VCC2</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主电源</a:t>
                      </a:r>
                      <a:endParaRPr lang="en-US" altLang="zh-CN" sz="2000"/>
                    </a:p>
                  </a:txBody>
                  <a:tcPr anchor="ctr"/>
                </a:tc>
                <a:tc>
                  <a:txBody>
                    <a:bodyPr/>
                    <a:lstStyle/>
                    <a:p>
                      <a:pPr algn="ctr"/>
                      <a:r>
                        <a:rPr lang="en-US" altLang="zh-CN" sz="2000"/>
                        <a:t>CE</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芯片使能</a:t>
                      </a:r>
                      <a:endParaRPr lang="en-US" altLang="zh-CN" sz="2000"/>
                    </a:p>
                  </a:txBody>
                  <a:tcPr anchor="ctr"/>
                </a:tc>
                <a:extLst>
                  <a:ext uri="{0D108BD9-81ED-4DB2-BD59-A6C34878D82A}">
                    <a16:rowId xmlns:a16="http://schemas.microsoft.com/office/drawing/2014/main" val="15835028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VCC1</a:t>
                      </a:r>
                      <a:endParaRPr lang="zh-CN" altLang="en-US" sz="2000"/>
                    </a:p>
                  </a:txBody>
                  <a:tcPr anchor="ctr"/>
                </a:tc>
                <a:tc>
                  <a:txBody>
                    <a:bodyPr/>
                    <a:lstStyle/>
                    <a:p>
                      <a:pPr algn="ctr"/>
                      <a:r>
                        <a:rPr lang="zh-CN" altLang="en-US" sz="2000"/>
                        <a:t>备用电池</a:t>
                      </a:r>
                    </a:p>
                  </a:txBody>
                  <a:tcPr anchor="ctr"/>
                </a:tc>
                <a:tc>
                  <a:txBody>
                    <a:bodyPr/>
                    <a:lstStyle/>
                    <a:p>
                      <a:pPr algn="ctr"/>
                      <a:r>
                        <a:rPr lang="en-US" altLang="zh-CN" sz="2000"/>
                        <a:t>IO</a:t>
                      </a:r>
                      <a:endParaRPr lang="zh-CN" altLang="en-US" sz="2000"/>
                    </a:p>
                  </a:txBody>
                  <a:tcPr anchor="ctr"/>
                </a:tc>
                <a:tc>
                  <a:txBody>
                    <a:bodyPr/>
                    <a:lstStyle/>
                    <a:p>
                      <a:pPr algn="ctr"/>
                      <a:r>
                        <a:rPr lang="zh-CN" altLang="en-US" sz="2000"/>
                        <a:t>数据输入</a:t>
                      </a:r>
                      <a:r>
                        <a:rPr lang="en-US" altLang="zh-CN" sz="2000"/>
                        <a:t>/</a:t>
                      </a:r>
                      <a:r>
                        <a:rPr lang="zh-CN" altLang="en-US" sz="2000"/>
                        <a:t>输出</a:t>
                      </a:r>
                    </a:p>
                  </a:txBody>
                  <a:tcPr anchor="ctr"/>
                </a:tc>
                <a:extLst>
                  <a:ext uri="{0D108BD9-81ED-4DB2-BD59-A6C34878D82A}">
                    <a16:rowId xmlns:a16="http://schemas.microsoft.com/office/drawing/2014/main" val="1675763999"/>
                  </a:ext>
                </a:extLst>
              </a:tr>
              <a:tr h="370840">
                <a:tc>
                  <a:txBody>
                    <a:bodyPr/>
                    <a:lstStyle/>
                    <a:p>
                      <a:pPr algn="ctr"/>
                      <a:r>
                        <a:rPr lang="en-US" altLang="zh-CN" sz="2000"/>
                        <a:t>GND</a:t>
                      </a:r>
                      <a:endParaRPr lang="zh-CN" alt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a:t>电源地</a:t>
                      </a:r>
                      <a:endParaRPr lang="en-US" altLang="zh-CN" sz="2000"/>
                    </a:p>
                  </a:txBody>
                  <a:tcPr anchor="ctr"/>
                </a:tc>
                <a:tc>
                  <a:txBody>
                    <a:bodyPr/>
                    <a:lstStyle/>
                    <a:p>
                      <a:pPr algn="ctr"/>
                      <a:r>
                        <a:rPr lang="en-US" altLang="zh-CN" sz="2000"/>
                        <a:t>SCLK</a:t>
                      </a:r>
                      <a:endParaRPr lang="zh-CN" altLang="en-US" sz="2000"/>
                    </a:p>
                  </a:txBody>
                  <a:tcPr anchor="ctr"/>
                </a:tc>
                <a:tc>
                  <a:txBody>
                    <a:bodyPr/>
                    <a:lstStyle/>
                    <a:p>
                      <a:pPr algn="ctr"/>
                      <a:r>
                        <a:rPr lang="zh-CN" altLang="en-US" sz="2000"/>
                        <a:t>串行时钟</a:t>
                      </a:r>
                    </a:p>
                  </a:txBody>
                  <a:tcPr anchor="ctr"/>
                </a:tc>
                <a:extLst>
                  <a:ext uri="{0D108BD9-81ED-4DB2-BD59-A6C34878D82A}">
                    <a16:rowId xmlns:a16="http://schemas.microsoft.com/office/drawing/2014/main" val="13949434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a:t>X1</a:t>
                      </a:r>
                      <a:r>
                        <a:rPr lang="zh-CN" altLang="en-US" sz="2000"/>
                        <a:t>、</a:t>
                      </a:r>
                      <a:r>
                        <a:rPr lang="en-US" altLang="zh-CN" sz="2000"/>
                        <a:t>X2</a:t>
                      </a:r>
                      <a:endParaRPr lang="zh-CN" altLang="en-US" sz="2000"/>
                    </a:p>
                  </a:txBody>
                  <a:tcPr anchor="ctr"/>
                </a:tc>
                <a:tc>
                  <a:txBody>
                    <a:bodyPr/>
                    <a:lstStyle/>
                    <a:p>
                      <a:pPr algn="ctr"/>
                      <a:r>
                        <a:rPr lang="en-US" altLang="zh-CN" sz="2000"/>
                        <a:t>32.768KHz</a:t>
                      </a:r>
                      <a:r>
                        <a:rPr lang="zh-CN" altLang="en-US" sz="2000"/>
                        <a:t>晶振</a:t>
                      </a:r>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1834537231"/>
                  </a:ext>
                </a:extLst>
              </a:tr>
            </a:tbl>
          </a:graphicData>
        </a:graphic>
      </p:graphicFrame>
    </p:spTree>
    <p:extLst>
      <p:ext uri="{BB962C8B-B14F-4D97-AF65-F5344CB8AC3E}">
        <p14:creationId xmlns:p14="http://schemas.microsoft.com/office/powerpoint/2010/main" val="1517501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内部结构框图</a:t>
            </a:r>
          </a:p>
        </p:txBody>
      </p:sp>
      <p:pic>
        <p:nvPicPr>
          <p:cNvPr id="5" name="图片 4">
            <a:extLst>
              <a:ext uri="{FF2B5EF4-FFF2-40B4-BE49-F238E27FC236}">
                <a16:creationId xmlns:a16="http://schemas.microsoft.com/office/drawing/2014/main" id="{61D0B29A-A783-4FF1-AF5B-3A0810528F8D}"/>
              </a:ext>
            </a:extLst>
          </p:cNvPr>
          <p:cNvPicPr>
            <a:picLocks noChangeAspect="1"/>
          </p:cNvPicPr>
          <p:nvPr/>
        </p:nvPicPr>
        <p:blipFill rotWithShape="1">
          <a:blip r:embed="rId2"/>
          <a:srcRect l="1330" t="2062" r="1755" b="3004"/>
          <a:stretch/>
        </p:blipFill>
        <p:spPr>
          <a:xfrm>
            <a:off x="1563029" y="936702"/>
            <a:ext cx="9065942" cy="5654285"/>
          </a:xfrm>
          <a:prstGeom prst="rect">
            <a:avLst/>
          </a:prstGeom>
        </p:spPr>
      </p:pic>
    </p:spTree>
    <p:extLst>
      <p:ext uri="{BB962C8B-B14F-4D97-AF65-F5344CB8AC3E}">
        <p14:creationId xmlns:p14="http://schemas.microsoft.com/office/powerpoint/2010/main" val="647061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寄存器定义</a:t>
            </a:r>
          </a:p>
        </p:txBody>
      </p:sp>
      <p:pic>
        <p:nvPicPr>
          <p:cNvPr id="2" name="图片 1">
            <a:extLst>
              <a:ext uri="{FF2B5EF4-FFF2-40B4-BE49-F238E27FC236}">
                <a16:creationId xmlns:a16="http://schemas.microsoft.com/office/drawing/2014/main" id="{196D7B3E-DC93-4751-A7A8-8588E8E3626F}"/>
              </a:ext>
            </a:extLst>
          </p:cNvPr>
          <p:cNvPicPr>
            <a:picLocks noChangeAspect="1"/>
          </p:cNvPicPr>
          <p:nvPr/>
        </p:nvPicPr>
        <p:blipFill>
          <a:blip r:embed="rId2"/>
          <a:stretch>
            <a:fillRect/>
          </a:stretch>
        </p:blipFill>
        <p:spPr>
          <a:xfrm>
            <a:off x="1735655" y="981716"/>
            <a:ext cx="8880305" cy="3273595"/>
          </a:xfrm>
          <a:prstGeom prst="rect">
            <a:avLst/>
          </a:prstGeom>
        </p:spPr>
      </p:pic>
      <p:pic>
        <p:nvPicPr>
          <p:cNvPr id="3" name="图片 2">
            <a:extLst>
              <a:ext uri="{FF2B5EF4-FFF2-40B4-BE49-F238E27FC236}">
                <a16:creationId xmlns:a16="http://schemas.microsoft.com/office/drawing/2014/main" id="{7B077975-FD3B-4637-A6FD-F71B087B20C1}"/>
              </a:ext>
            </a:extLst>
          </p:cNvPr>
          <p:cNvPicPr>
            <a:picLocks noChangeAspect="1"/>
          </p:cNvPicPr>
          <p:nvPr/>
        </p:nvPicPr>
        <p:blipFill>
          <a:blip r:embed="rId3"/>
          <a:stretch>
            <a:fillRect/>
          </a:stretch>
        </p:blipFill>
        <p:spPr>
          <a:xfrm>
            <a:off x="1735655" y="4490052"/>
            <a:ext cx="8880305" cy="2143168"/>
          </a:xfrm>
          <a:prstGeom prst="rect">
            <a:avLst/>
          </a:prstGeom>
        </p:spPr>
      </p:pic>
    </p:spTree>
    <p:extLst>
      <p:ext uri="{BB962C8B-B14F-4D97-AF65-F5344CB8AC3E}">
        <p14:creationId xmlns:p14="http://schemas.microsoft.com/office/powerpoint/2010/main" val="188824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Keil5</a:t>
            </a:r>
            <a:r>
              <a:rPr lang="zh-CN" altLang="en-US" sz="3200">
                <a:latin typeface="等线" panose="02010600030101010101" pitchFamily="2" charset="-122"/>
                <a:ea typeface="等线" panose="02010600030101010101" pitchFamily="2" charset="-122"/>
              </a:rPr>
              <a:t>软件注意事项</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Keil5 C51</a:t>
            </a:r>
            <a:r>
              <a:rPr lang="zh-CN" altLang="en-US" sz="2800"/>
              <a:t>和</a:t>
            </a:r>
            <a:r>
              <a:rPr lang="en-US" altLang="zh-CN" sz="2800"/>
              <a:t>Keil5 MDK</a:t>
            </a:r>
            <a:r>
              <a:rPr lang="zh-CN" altLang="en-US" sz="2800"/>
              <a:t>的区别</a:t>
            </a:r>
            <a:endParaRPr lang="en-US" altLang="zh-CN" sz="2800"/>
          </a:p>
          <a:p>
            <a:pPr lvl="1"/>
            <a:r>
              <a:rPr lang="en-US" altLang="zh-CN" sz="2800"/>
              <a:t>	</a:t>
            </a:r>
            <a:r>
              <a:rPr lang="zh-CN" altLang="en-US" sz="2800"/>
              <a:t>两者都是</a:t>
            </a:r>
            <a:r>
              <a:rPr lang="en-US" altLang="zh-CN" sz="2800"/>
              <a:t>Keil</a:t>
            </a:r>
            <a:r>
              <a:rPr lang="zh-CN" altLang="en-US" sz="2800"/>
              <a:t>系列软件，但前者是用来开发</a:t>
            </a:r>
            <a:r>
              <a:rPr lang="en-US" altLang="zh-CN" sz="2800"/>
              <a:t>51</a:t>
            </a:r>
            <a:r>
              <a:rPr lang="zh-CN" altLang="en-US" sz="2800"/>
              <a:t>单片机的，后者是用来开发</a:t>
            </a:r>
            <a:r>
              <a:rPr lang="en-US" altLang="zh-CN" sz="2800"/>
              <a:t>ARM</a:t>
            </a:r>
            <a:r>
              <a:rPr lang="zh-CN" altLang="en-US" sz="2800"/>
              <a:t>系列，比如</a:t>
            </a:r>
            <a:r>
              <a:rPr lang="en-US" altLang="zh-CN" sz="2800"/>
              <a:t>STM32</a:t>
            </a:r>
            <a:r>
              <a:rPr lang="zh-CN" altLang="en-US" sz="2800"/>
              <a:t>的。</a:t>
            </a:r>
            <a:endParaRPr lang="en-US" altLang="zh-CN" sz="2800"/>
          </a:p>
        </p:txBody>
      </p:sp>
    </p:spTree>
    <p:extLst>
      <p:ext uri="{BB962C8B-B14F-4D97-AF65-F5344CB8AC3E}">
        <p14:creationId xmlns:p14="http://schemas.microsoft.com/office/powerpoint/2010/main" val="3567818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时序定义</a:t>
            </a:r>
          </a:p>
        </p:txBody>
      </p:sp>
      <p:pic>
        <p:nvPicPr>
          <p:cNvPr id="2" name="图片 1">
            <a:extLst>
              <a:ext uri="{FF2B5EF4-FFF2-40B4-BE49-F238E27FC236}">
                <a16:creationId xmlns:a16="http://schemas.microsoft.com/office/drawing/2014/main" id="{B98E68E6-D4A5-487D-A18F-4144F5A372BC}"/>
              </a:ext>
            </a:extLst>
          </p:cNvPr>
          <p:cNvPicPr>
            <a:picLocks noChangeAspect="1"/>
          </p:cNvPicPr>
          <p:nvPr/>
        </p:nvPicPr>
        <p:blipFill>
          <a:blip r:embed="rId2"/>
          <a:stretch>
            <a:fillRect/>
          </a:stretch>
        </p:blipFill>
        <p:spPr>
          <a:xfrm>
            <a:off x="1131986" y="968743"/>
            <a:ext cx="9928028" cy="5512975"/>
          </a:xfrm>
          <a:prstGeom prst="rect">
            <a:avLst/>
          </a:prstGeom>
        </p:spPr>
      </p:pic>
    </p:spTree>
    <p:extLst>
      <p:ext uri="{BB962C8B-B14F-4D97-AF65-F5344CB8AC3E}">
        <p14:creationId xmlns:p14="http://schemas.microsoft.com/office/powerpoint/2010/main" val="4063127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BCD</a:t>
            </a:r>
            <a:r>
              <a:rPr lang="zh-CN" altLang="en-US" sz="3200">
                <a:latin typeface="等线" panose="02010600030101010101" pitchFamily="2" charset="-122"/>
                <a:ea typeface="等线" panose="02010600030101010101" pitchFamily="2" charset="-122"/>
              </a:rPr>
              <a:t>码</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BCD</a:t>
            </a:r>
            <a:r>
              <a:rPr lang="zh-CN" altLang="en-US" sz="2800"/>
              <a:t>码（</a:t>
            </a:r>
            <a:r>
              <a:rPr lang="en-US" altLang="zh-CN" sz="2800"/>
              <a:t>Binary Coded Decimal‎</a:t>
            </a:r>
            <a:r>
              <a:rPr lang="zh-CN" altLang="en-US" sz="2800"/>
              <a:t>），用</a:t>
            </a:r>
            <a:r>
              <a:rPr lang="en-US" altLang="zh-CN" sz="2800"/>
              <a:t>4</a:t>
            </a:r>
            <a:r>
              <a:rPr lang="zh-CN" altLang="en-US" sz="2800"/>
              <a:t>位二进制数来表示</a:t>
            </a:r>
            <a:r>
              <a:rPr lang="en-US" altLang="zh-CN" sz="2800"/>
              <a:t>1</a:t>
            </a:r>
            <a:r>
              <a:rPr lang="zh-CN" altLang="en-US" sz="2800"/>
              <a:t>位十进制数</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例：</a:t>
            </a:r>
            <a:r>
              <a:rPr lang="en-US" altLang="zh-CN" sz="2800"/>
              <a:t>0001 0011</a:t>
            </a:r>
            <a:r>
              <a:rPr lang="zh-CN" altLang="en-US" sz="2800"/>
              <a:t>表示</a:t>
            </a:r>
            <a:r>
              <a:rPr lang="en-US" altLang="zh-CN" sz="2800"/>
              <a:t>13</a:t>
            </a:r>
            <a:r>
              <a:rPr lang="zh-CN" altLang="en-US" sz="2800"/>
              <a:t>，</a:t>
            </a:r>
            <a:r>
              <a:rPr lang="en-US" altLang="zh-CN" sz="2800"/>
              <a:t>1000 0101</a:t>
            </a:r>
            <a:r>
              <a:rPr lang="zh-CN" altLang="en-US" sz="2800"/>
              <a:t>表示</a:t>
            </a:r>
            <a:r>
              <a:rPr lang="en-US" altLang="zh-CN" sz="2800"/>
              <a:t>85</a:t>
            </a:r>
            <a:r>
              <a:rPr lang="zh-CN" altLang="en-US" sz="2800"/>
              <a:t>，</a:t>
            </a:r>
            <a:r>
              <a:rPr lang="en-US" altLang="zh-CN" sz="2800"/>
              <a:t>0001 1010</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zh-CN" altLang="en-US" sz="2800"/>
              <a:t>在十六进制中的体现：</a:t>
            </a:r>
            <a:r>
              <a:rPr lang="en-US" altLang="zh-CN" sz="2800"/>
              <a:t>0x13</a:t>
            </a:r>
            <a:r>
              <a:rPr lang="zh-CN" altLang="en-US" sz="2800"/>
              <a:t>表示</a:t>
            </a:r>
            <a:r>
              <a:rPr lang="en-US" altLang="zh-CN" sz="2800"/>
              <a:t>13</a:t>
            </a:r>
            <a:r>
              <a:rPr lang="zh-CN" altLang="en-US" sz="2800"/>
              <a:t>，</a:t>
            </a:r>
            <a:r>
              <a:rPr lang="en-US" altLang="zh-CN" sz="2800"/>
              <a:t>0x85</a:t>
            </a:r>
            <a:r>
              <a:rPr lang="zh-CN" altLang="en-US" sz="2800"/>
              <a:t>表示</a:t>
            </a:r>
            <a:r>
              <a:rPr lang="en-US" altLang="zh-CN" sz="2800"/>
              <a:t>85</a:t>
            </a:r>
            <a:r>
              <a:rPr lang="zh-CN" altLang="en-US" sz="2800"/>
              <a:t>，</a:t>
            </a:r>
            <a:r>
              <a:rPr lang="en-US" altLang="zh-CN" sz="2800"/>
              <a:t>0x1A</a:t>
            </a:r>
            <a:r>
              <a:rPr lang="zh-CN" altLang="en-US" sz="2800"/>
              <a:t>不合法</a:t>
            </a:r>
            <a:endParaRPr lang="en-US" altLang="zh-CN" sz="2800"/>
          </a:p>
          <a:p>
            <a:pPr marL="457200" indent="-457200">
              <a:buFont typeface="Arial" panose="020B0604020202020204" pitchFamily="34" charset="0"/>
              <a:buChar char="•"/>
            </a:pPr>
            <a:endParaRPr lang="en-US" altLang="zh-CN" sz="2800"/>
          </a:p>
          <a:p>
            <a:pPr marL="457200" indent="-457200">
              <a:buFont typeface="Arial" panose="020B0604020202020204" pitchFamily="34" charset="0"/>
              <a:buChar char="•"/>
            </a:pPr>
            <a:r>
              <a:rPr lang="en-US" altLang="zh-CN" sz="2800"/>
              <a:t>BCD</a:t>
            </a:r>
            <a:r>
              <a:rPr lang="zh-CN" altLang="en-US" sz="2800"/>
              <a:t>码转十进制：</a:t>
            </a:r>
            <a:r>
              <a:rPr lang="en-US" altLang="zh-CN" sz="2800"/>
              <a:t>DEC=BCD/16*10+BCD%16;</a:t>
            </a:r>
            <a:r>
              <a:rPr lang="zh-CN" altLang="en-US" sz="2800"/>
              <a:t> （</a:t>
            </a:r>
            <a:r>
              <a:rPr lang="en-US" altLang="zh-CN" sz="2800"/>
              <a:t>2</a:t>
            </a:r>
            <a:r>
              <a:rPr lang="zh-CN" altLang="en-US" sz="2800"/>
              <a:t>位</a:t>
            </a:r>
            <a:r>
              <a:rPr lang="en-US" altLang="zh-CN" sz="2800"/>
              <a:t>BCD</a:t>
            </a:r>
            <a:r>
              <a:rPr lang="zh-CN" altLang="en-US" sz="2800"/>
              <a:t>）</a:t>
            </a:r>
            <a:endParaRPr lang="en-US" altLang="zh-CN" sz="2800"/>
          </a:p>
          <a:p>
            <a:pPr marL="457200" indent="-457200">
              <a:buFont typeface="Arial" panose="020B0604020202020204" pitchFamily="34" charset="0"/>
              <a:buChar char="•"/>
            </a:pPr>
            <a:r>
              <a:rPr lang="zh-CN" altLang="en-US" sz="2800"/>
              <a:t>十进制转</a:t>
            </a:r>
            <a:r>
              <a:rPr lang="en-US" altLang="zh-CN" sz="2800"/>
              <a:t>BCD</a:t>
            </a:r>
            <a:r>
              <a:rPr lang="zh-CN" altLang="en-US" sz="2800"/>
              <a:t>码：</a:t>
            </a:r>
            <a:r>
              <a:rPr lang="en-US" altLang="zh-CN" sz="2800"/>
              <a:t>BCD=DEC/10*16+DEC%10;</a:t>
            </a:r>
            <a:r>
              <a:rPr lang="zh-CN" altLang="en-US" sz="2800"/>
              <a:t> （</a:t>
            </a:r>
            <a:r>
              <a:rPr lang="en-US" altLang="zh-CN" sz="2800"/>
              <a:t>2</a:t>
            </a:r>
            <a:r>
              <a:rPr lang="zh-CN" altLang="en-US" sz="2800"/>
              <a:t>位</a:t>
            </a:r>
            <a:r>
              <a:rPr lang="en-US" altLang="zh-CN" sz="2800"/>
              <a:t>BCD</a:t>
            </a:r>
            <a:r>
              <a:rPr lang="zh-CN" altLang="en-US" sz="2800"/>
              <a:t>）</a:t>
            </a:r>
            <a:endParaRPr lang="en-US" altLang="zh-CN" sz="2800"/>
          </a:p>
        </p:txBody>
      </p:sp>
    </p:spTree>
    <p:extLst>
      <p:ext uri="{BB962C8B-B14F-4D97-AF65-F5344CB8AC3E}">
        <p14:creationId xmlns:p14="http://schemas.microsoft.com/office/powerpoint/2010/main" val="1014020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蜂鸣器介绍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蜂鸣器是一种将电信号转换为声音信号的器件，常用来产生设备的按键音、报警音等提示信号</a:t>
            </a:r>
            <a:endParaRPr lang="en-US" altLang="zh-CN" sz="2800"/>
          </a:p>
          <a:p>
            <a:pPr marL="457200" indent="-457200">
              <a:buFont typeface="Arial" panose="020B0604020202020204" pitchFamily="34" charset="0"/>
              <a:buChar char="•"/>
            </a:pPr>
            <a:r>
              <a:rPr lang="zh-CN" altLang="en-US" sz="2800"/>
              <a:t>蜂鸣器按驱动方式可分为有源蜂鸣器和无源蜂鸣器</a:t>
            </a:r>
            <a:endParaRPr lang="en-US" altLang="zh-CN" sz="2800"/>
          </a:p>
          <a:p>
            <a:pPr marL="457200" indent="-457200">
              <a:buFont typeface="Arial" panose="020B0604020202020204" pitchFamily="34" charset="0"/>
              <a:buChar char="•"/>
            </a:pPr>
            <a:r>
              <a:rPr lang="zh-CN" altLang="en-US" sz="2800"/>
              <a:t>有源蜂鸣器：内部自带振荡源，将正负极接上直流电压即可持续发声，频率固定</a:t>
            </a:r>
            <a:endParaRPr lang="en-US" altLang="zh-CN" sz="2800"/>
          </a:p>
          <a:p>
            <a:pPr marL="457200" indent="-457200">
              <a:buFont typeface="Arial" panose="020B0604020202020204" pitchFamily="34" charset="0"/>
              <a:buChar char="•"/>
            </a:pPr>
            <a:r>
              <a:rPr lang="zh-CN" altLang="en-US" sz="2800"/>
              <a:t>无源蜂鸣器：内部不带振荡源，需要控制器提供振荡脉冲才可发声，调整提供振荡脉冲的频率，可发出不同频率的声音</a:t>
            </a:r>
            <a:endParaRPr lang="en-US" altLang="zh-CN" sz="2800"/>
          </a:p>
        </p:txBody>
      </p:sp>
      <p:pic>
        <p:nvPicPr>
          <p:cNvPr id="3" name="图片 2">
            <a:extLst>
              <a:ext uri="{FF2B5EF4-FFF2-40B4-BE49-F238E27FC236}">
                <a16:creationId xmlns:a16="http://schemas.microsoft.com/office/drawing/2014/main" id="{C4CDBFB2-B936-4A12-9884-86CA1ABB9ED7}"/>
              </a:ext>
            </a:extLst>
          </p:cNvPr>
          <p:cNvPicPr>
            <a:picLocks noChangeAspect="1"/>
          </p:cNvPicPr>
          <p:nvPr/>
        </p:nvPicPr>
        <p:blipFill rotWithShape="1">
          <a:blip r:embed="rId2">
            <a:extLst>
              <a:ext uri="{28A0092B-C50C-407E-A947-70E740481C1C}">
                <a14:useLocalDpi xmlns:a14="http://schemas.microsoft.com/office/drawing/2010/main" val="0"/>
              </a:ext>
            </a:extLst>
          </a:blip>
          <a:srcRect l="5318" t="8864" r="4829" b="6724"/>
          <a:stretch/>
        </p:blipFill>
        <p:spPr>
          <a:xfrm>
            <a:off x="1544184" y="4465936"/>
            <a:ext cx="3088162" cy="2001772"/>
          </a:xfrm>
          <a:prstGeom prst="rect">
            <a:avLst/>
          </a:prstGeom>
        </p:spPr>
      </p:pic>
      <p:pic>
        <p:nvPicPr>
          <p:cNvPr id="7" name="图片 6">
            <a:extLst>
              <a:ext uri="{FF2B5EF4-FFF2-40B4-BE49-F238E27FC236}">
                <a16:creationId xmlns:a16="http://schemas.microsoft.com/office/drawing/2014/main" id="{2B080E5C-A645-48E2-9532-F59CD87B815F}"/>
              </a:ext>
            </a:extLst>
          </p:cNvPr>
          <p:cNvPicPr>
            <a:picLocks noChangeAspect="1"/>
          </p:cNvPicPr>
          <p:nvPr/>
        </p:nvPicPr>
        <p:blipFill rotWithShape="1">
          <a:blip r:embed="rId3">
            <a:extLst>
              <a:ext uri="{28A0092B-C50C-407E-A947-70E740481C1C}">
                <a14:useLocalDpi xmlns:a14="http://schemas.microsoft.com/office/drawing/2010/main" val="0"/>
              </a:ext>
            </a:extLst>
          </a:blip>
          <a:srcRect t="9033"/>
          <a:stretch/>
        </p:blipFill>
        <p:spPr>
          <a:xfrm>
            <a:off x="4994356" y="4434125"/>
            <a:ext cx="2203287" cy="2033583"/>
          </a:xfrm>
          <a:prstGeom prst="rect">
            <a:avLst/>
          </a:prstGeom>
        </p:spPr>
      </p:pic>
      <p:pic>
        <p:nvPicPr>
          <p:cNvPr id="2052" name="Picture 4">
            <a:extLst>
              <a:ext uri="{FF2B5EF4-FFF2-40B4-BE49-F238E27FC236}">
                <a16:creationId xmlns:a16="http://schemas.microsoft.com/office/drawing/2014/main" id="{829BE11E-7E95-4FFE-A716-6FD2E11A7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197" y="4465937"/>
            <a:ext cx="2787983" cy="200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92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驱动电路</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三极管驱动</a:t>
            </a:r>
            <a:endParaRPr lang="en-US" altLang="zh-CN" sz="2800"/>
          </a:p>
        </p:txBody>
      </p:sp>
      <p:sp>
        <p:nvSpPr>
          <p:cNvPr id="10" name="文本框 9">
            <a:extLst>
              <a:ext uri="{FF2B5EF4-FFF2-40B4-BE49-F238E27FC236}">
                <a16:creationId xmlns:a16="http://schemas.microsoft.com/office/drawing/2014/main" id="{A927ADB6-4E29-459D-ABE0-1C1F6DC8E357}"/>
              </a:ext>
            </a:extLst>
          </p:cNvPr>
          <p:cNvSpPr txBox="1"/>
          <p:nvPr/>
        </p:nvSpPr>
        <p:spPr>
          <a:xfrm>
            <a:off x="570962" y="4259804"/>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集成电路驱动</a:t>
            </a:r>
            <a:endParaRPr lang="en-US" altLang="zh-CN" sz="2800"/>
          </a:p>
        </p:txBody>
      </p:sp>
      <p:pic>
        <p:nvPicPr>
          <p:cNvPr id="11" name="图片 10">
            <a:extLst>
              <a:ext uri="{FF2B5EF4-FFF2-40B4-BE49-F238E27FC236}">
                <a16:creationId xmlns:a16="http://schemas.microsoft.com/office/drawing/2014/main" id="{C60DACDB-C37A-4F8F-9D7E-BA1AC6CA0F8D}"/>
              </a:ext>
            </a:extLst>
          </p:cNvPr>
          <p:cNvPicPr>
            <a:picLocks noChangeAspect="1"/>
          </p:cNvPicPr>
          <p:nvPr/>
        </p:nvPicPr>
        <p:blipFill>
          <a:blip r:embed="rId2"/>
          <a:stretch>
            <a:fillRect/>
          </a:stretch>
        </p:blipFill>
        <p:spPr>
          <a:xfrm>
            <a:off x="1586104" y="4946497"/>
            <a:ext cx="2558524" cy="1740438"/>
          </a:xfrm>
          <a:prstGeom prst="rect">
            <a:avLst/>
          </a:prstGeom>
        </p:spPr>
      </p:pic>
      <p:pic>
        <p:nvPicPr>
          <p:cNvPr id="12" name="图片 11">
            <a:extLst>
              <a:ext uri="{FF2B5EF4-FFF2-40B4-BE49-F238E27FC236}">
                <a16:creationId xmlns:a16="http://schemas.microsoft.com/office/drawing/2014/main" id="{4A1D146D-6C1A-463E-9183-E84ABC28B41F}"/>
              </a:ext>
            </a:extLst>
          </p:cNvPr>
          <p:cNvPicPr>
            <a:picLocks noChangeAspect="1"/>
          </p:cNvPicPr>
          <p:nvPr/>
        </p:nvPicPr>
        <p:blipFill>
          <a:blip r:embed="rId3"/>
          <a:stretch>
            <a:fillRect/>
          </a:stretch>
        </p:blipFill>
        <p:spPr>
          <a:xfrm>
            <a:off x="5240428" y="4946497"/>
            <a:ext cx="1711138" cy="1740438"/>
          </a:xfrm>
          <a:prstGeom prst="rect">
            <a:avLst/>
          </a:prstGeom>
        </p:spPr>
      </p:pic>
      <p:pic>
        <p:nvPicPr>
          <p:cNvPr id="13" name="图片 12">
            <a:extLst>
              <a:ext uri="{FF2B5EF4-FFF2-40B4-BE49-F238E27FC236}">
                <a16:creationId xmlns:a16="http://schemas.microsoft.com/office/drawing/2014/main" id="{2AE418F5-1827-45CE-8784-3F788129A535}"/>
              </a:ext>
            </a:extLst>
          </p:cNvPr>
          <p:cNvPicPr>
            <a:picLocks noChangeAspect="1"/>
          </p:cNvPicPr>
          <p:nvPr/>
        </p:nvPicPr>
        <p:blipFill>
          <a:blip r:embed="rId4"/>
          <a:stretch>
            <a:fillRect/>
          </a:stretch>
        </p:blipFill>
        <p:spPr>
          <a:xfrm>
            <a:off x="1523396" y="1895157"/>
            <a:ext cx="2483753" cy="2345767"/>
          </a:xfrm>
          <a:prstGeom prst="rect">
            <a:avLst/>
          </a:prstGeom>
        </p:spPr>
      </p:pic>
      <p:pic>
        <p:nvPicPr>
          <p:cNvPr id="14" name="图片 13">
            <a:extLst>
              <a:ext uri="{FF2B5EF4-FFF2-40B4-BE49-F238E27FC236}">
                <a16:creationId xmlns:a16="http://schemas.microsoft.com/office/drawing/2014/main" id="{47CEE9B2-8860-455C-9C20-AAC676EDDF7D}"/>
              </a:ext>
            </a:extLst>
          </p:cNvPr>
          <p:cNvPicPr>
            <a:picLocks noChangeAspect="1"/>
          </p:cNvPicPr>
          <p:nvPr/>
        </p:nvPicPr>
        <p:blipFill>
          <a:blip r:embed="rId5"/>
          <a:stretch>
            <a:fillRect/>
          </a:stretch>
        </p:blipFill>
        <p:spPr>
          <a:xfrm>
            <a:off x="4868130" y="1904596"/>
            <a:ext cx="2455735" cy="2355207"/>
          </a:xfrm>
          <a:prstGeom prst="rect">
            <a:avLst/>
          </a:prstGeom>
        </p:spPr>
      </p:pic>
    </p:spTree>
    <p:extLst>
      <p:ext uri="{BB962C8B-B14F-4D97-AF65-F5344CB8AC3E}">
        <p14:creationId xmlns:p14="http://schemas.microsoft.com/office/powerpoint/2010/main" val="3094796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ULN2003</a:t>
            </a:r>
            <a:endParaRPr lang="zh-CN" altLang="en-US" sz="320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BFD084D8-E2F1-4669-8123-A992A822F1BB}"/>
              </a:ext>
            </a:extLst>
          </p:cNvPr>
          <p:cNvPicPr>
            <a:picLocks noChangeAspect="1"/>
          </p:cNvPicPr>
          <p:nvPr/>
        </p:nvPicPr>
        <p:blipFill>
          <a:blip r:embed="rId2"/>
          <a:stretch>
            <a:fillRect/>
          </a:stretch>
        </p:blipFill>
        <p:spPr>
          <a:xfrm>
            <a:off x="1408474" y="1295305"/>
            <a:ext cx="9375052" cy="4960530"/>
          </a:xfrm>
          <a:prstGeom prst="rect">
            <a:avLst/>
          </a:prstGeom>
        </p:spPr>
      </p:pic>
    </p:spTree>
    <p:extLst>
      <p:ext uri="{BB962C8B-B14F-4D97-AF65-F5344CB8AC3E}">
        <p14:creationId xmlns:p14="http://schemas.microsoft.com/office/powerpoint/2010/main" val="24039824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键盘与音符对照</a:t>
            </a:r>
          </a:p>
        </p:txBody>
      </p:sp>
      <p:pic>
        <p:nvPicPr>
          <p:cNvPr id="7" name="图片 6">
            <a:extLst>
              <a:ext uri="{FF2B5EF4-FFF2-40B4-BE49-F238E27FC236}">
                <a16:creationId xmlns:a16="http://schemas.microsoft.com/office/drawing/2014/main" id="{73048FFF-2377-4AD5-9E7E-2D6BA47E3D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88" y="1314430"/>
            <a:ext cx="10373423" cy="4825897"/>
          </a:xfrm>
          <a:prstGeom prst="rect">
            <a:avLst/>
          </a:prstGeom>
        </p:spPr>
      </p:pic>
    </p:spTree>
    <p:extLst>
      <p:ext uri="{BB962C8B-B14F-4D97-AF65-F5344CB8AC3E}">
        <p14:creationId xmlns:p14="http://schemas.microsoft.com/office/powerpoint/2010/main" val="3219361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音符与频率对照</a:t>
            </a:r>
          </a:p>
        </p:txBody>
      </p:sp>
      <p:pic>
        <p:nvPicPr>
          <p:cNvPr id="3" name="图片 2">
            <a:extLst>
              <a:ext uri="{FF2B5EF4-FFF2-40B4-BE49-F238E27FC236}">
                <a16:creationId xmlns:a16="http://schemas.microsoft.com/office/drawing/2014/main" id="{99FE026A-02E8-4A62-B8B0-A5369947F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6638" y="1156169"/>
            <a:ext cx="5938723" cy="5150646"/>
          </a:xfrm>
          <a:prstGeom prst="rect">
            <a:avLst/>
          </a:prstGeom>
        </p:spPr>
      </p:pic>
    </p:spTree>
    <p:extLst>
      <p:ext uri="{BB962C8B-B14F-4D97-AF65-F5344CB8AC3E}">
        <p14:creationId xmlns:p14="http://schemas.microsoft.com/office/powerpoint/2010/main" val="31250808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简谱</a:t>
            </a:r>
          </a:p>
        </p:txBody>
      </p:sp>
      <p:pic>
        <p:nvPicPr>
          <p:cNvPr id="3074" name="Picture 2">
            <a:extLst>
              <a:ext uri="{FF2B5EF4-FFF2-40B4-BE49-F238E27FC236}">
                <a16:creationId xmlns:a16="http://schemas.microsoft.com/office/drawing/2014/main" id="{6114EB22-4607-4A03-886F-DBAF69A02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925" y="1540954"/>
            <a:ext cx="8898149" cy="417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7582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简谱</a:t>
            </a:r>
          </a:p>
        </p:txBody>
      </p:sp>
      <p:pic>
        <p:nvPicPr>
          <p:cNvPr id="3" name="图片 2">
            <a:extLst>
              <a:ext uri="{FF2B5EF4-FFF2-40B4-BE49-F238E27FC236}">
                <a16:creationId xmlns:a16="http://schemas.microsoft.com/office/drawing/2014/main" id="{290C70CD-F4F7-4CF4-83C9-D13B0C49AD1B}"/>
              </a:ext>
            </a:extLst>
          </p:cNvPr>
          <p:cNvPicPr>
            <a:picLocks noChangeAspect="1"/>
          </p:cNvPicPr>
          <p:nvPr/>
        </p:nvPicPr>
        <p:blipFill>
          <a:blip r:embed="rId2"/>
          <a:stretch>
            <a:fillRect/>
          </a:stretch>
        </p:blipFill>
        <p:spPr>
          <a:xfrm>
            <a:off x="3325901" y="942696"/>
            <a:ext cx="4725279" cy="5622890"/>
          </a:xfrm>
          <a:prstGeom prst="rect">
            <a:avLst/>
          </a:prstGeom>
        </p:spPr>
      </p:pic>
    </p:spTree>
    <p:extLst>
      <p:ext uri="{BB962C8B-B14F-4D97-AF65-F5344CB8AC3E}">
        <p14:creationId xmlns:p14="http://schemas.microsoft.com/office/powerpoint/2010/main" val="1228142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存储器介绍</a:t>
            </a:r>
          </a:p>
        </p:txBody>
      </p:sp>
      <p:sp>
        <p:nvSpPr>
          <p:cNvPr id="2" name="矩形 1">
            <a:extLst>
              <a:ext uri="{FF2B5EF4-FFF2-40B4-BE49-F238E27FC236}">
                <a16:creationId xmlns:a16="http://schemas.microsoft.com/office/drawing/2014/main" id="{F08410DB-BD0D-47BE-8FC9-52EC8F40413E}"/>
              </a:ext>
            </a:extLst>
          </p:cNvPr>
          <p:cNvSpPr/>
          <p:nvPr/>
        </p:nvSpPr>
        <p:spPr>
          <a:xfrm>
            <a:off x="579555" y="2704562"/>
            <a:ext cx="1206322" cy="5409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存储器</a:t>
            </a:r>
          </a:p>
        </p:txBody>
      </p:sp>
      <p:sp>
        <p:nvSpPr>
          <p:cNvPr id="3" name="左大括号 2">
            <a:extLst>
              <a:ext uri="{FF2B5EF4-FFF2-40B4-BE49-F238E27FC236}">
                <a16:creationId xmlns:a16="http://schemas.microsoft.com/office/drawing/2014/main" id="{BDE66CE3-A80D-4A8B-8C2E-73552E2A4840}"/>
              </a:ext>
            </a:extLst>
          </p:cNvPr>
          <p:cNvSpPr/>
          <p:nvPr/>
        </p:nvSpPr>
        <p:spPr>
          <a:xfrm>
            <a:off x="1828800" y="1378039"/>
            <a:ext cx="798490" cy="319396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A962147-08E2-42CE-A615-FA8EB73A7E23}"/>
              </a:ext>
            </a:extLst>
          </p:cNvPr>
          <p:cNvSpPr/>
          <p:nvPr/>
        </p:nvSpPr>
        <p:spPr>
          <a:xfrm>
            <a:off x="2627289" y="1080965"/>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易失性存储器</a:t>
            </a:r>
            <a:r>
              <a:rPr lang="en-US" altLang="zh-CN"/>
              <a:t>/RAM</a:t>
            </a:r>
            <a:endParaRPr lang="zh-CN" altLang="en-US"/>
          </a:p>
        </p:txBody>
      </p:sp>
      <p:sp>
        <p:nvSpPr>
          <p:cNvPr id="8" name="矩形 7">
            <a:extLst>
              <a:ext uri="{FF2B5EF4-FFF2-40B4-BE49-F238E27FC236}">
                <a16:creationId xmlns:a16="http://schemas.microsoft.com/office/drawing/2014/main" id="{FA0537F4-BF97-4D7C-B6D9-075549713798}"/>
              </a:ext>
            </a:extLst>
          </p:cNvPr>
          <p:cNvSpPr/>
          <p:nvPr/>
        </p:nvSpPr>
        <p:spPr>
          <a:xfrm>
            <a:off x="2627289" y="4292686"/>
            <a:ext cx="2756079" cy="5409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a:t>非易失性存储器</a:t>
            </a:r>
            <a:r>
              <a:rPr lang="en-US" altLang="zh-CN"/>
              <a:t>/ROM</a:t>
            </a:r>
            <a:endParaRPr lang="zh-CN" altLang="en-US"/>
          </a:p>
        </p:txBody>
      </p:sp>
      <p:sp>
        <p:nvSpPr>
          <p:cNvPr id="9" name="左大括号 8">
            <a:extLst>
              <a:ext uri="{FF2B5EF4-FFF2-40B4-BE49-F238E27FC236}">
                <a16:creationId xmlns:a16="http://schemas.microsoft.com/office/drawing/2014/main" id="{F18FE15E-8EA1-40F4-A7C1-093C3716B542}"/>
              </a:ext>
            </a:extLst>
          </p:cNvPr>
          <p:cNvSpPr/>
          <p:nvPr/>
        </p:nvSpPr>
        <p:spPr>
          <a:xfrm>
            <a:off x="5426291" y="951426"/>
            <a:ext cx="798490" cy="799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4DB41F91-D682-4A84-B351-ADBB051718E9}"/>
              </a:ext>
            </a:extLst>
          </p:cNvPr>
          <p:cNvSpPr/>
          <p:nvPr/>
        </p:nvSpPr>
        <p:spPr>
          <a:xfrm>
            <a:off x="6224781" y="680969"/>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SRAM</a:t>
            </a:r>
            <a:r>
              <a:rPr lang="zh-CN" altLang="en-US"/>
              <a:t>（静态</a:t>
            </a:r>
            <a:r>
              <a:rPr lang="en-US" altLang="zh-CN"/>
              <a:t>RAM</a:t>
            </a:r>
            <a:r>
              <a:rPr lang="zh-CN" altLang="en-US"/>
              <a:t>）</a:t>
            </a:r>
          </a:p>
        </p:txBody>
      </p:sp>
      <p:sp>
        <p:nvSpPr>
          <p:cNvPr id="11" name="矩形 10">
            <a:extLst>
              <a:ext uri="{FF2B5EF4-FFF2-40B4-BE49-F238E27FC236}">
                <a16:creationId xmlns:a16="http://schemas.microsoft.com/office/drawing/2014/main" id="{1BDB2837-11A8-4D7B-B330-5DADF17D1EB9}"/>
              </a:ext>
            </a:extLst>
          </p:cNvPr>
          <p:cNvSpPr/>
          <p:nvPr/>
        </p:nvSpPr>
        <p:spPr>
          <a:xfrm>
            <a:off x="6224781" y="1436980"/>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DRAM</a:t>
            </a:r>
            <a:r>
              <a:rPr lang="zh-CN" altLang="en-US"/>
              <a:t>（动态</a:t>
            </a:r>
            <a:r>
              <a:rPr lang="en-US" altLang="zh-CN"/>
              <a:t>RAM</a:t>
            </a:r>
            <a:r>
              <a:rPr lang="zh-CN" altLang="en-US"/>
              <a:t>）</a:t>
            </a:r>
          </a:p>
        </p:txBody>
      </p:sp>
      <p:sp>
        <p:nvSpPr>
          <p:cNvPr id="12" name="左大括号 11">
            <a:extLst>
              <a:ext uri="{FF2B5EF4-FFF2-40B4-BE49-F238E27FC236}">
                <a16:creationId xmlns:a16="http://schemas.microsoft.com/office/drawing/2014/main" id="{B3F2C43C-F5AB-436E-B9FF-7767661E1570}"/>
              </a:ext>
            </a:extLst>
          </p:cNvPr>
          <p:cNvSpPr/>
          <p:nvPr/>
        </p:nvSpPr>
        <p:spPr>
          <a:xfrm>
            <a:off x="5426291" y="2678804"/>
            <a:ext cx="798490" cy="3768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4CCBAA13-66A9-4620-A920-12701BCAEE7A}"/>
              </a:ext>
            </a:extLst>
          </p:cNvPr>
          <p:cNvSpPr/>
          <p:nvPr/>
        </p:nvSpPr>
        <p:spPr>
          <a:xfrm>
            <a:off x="6224781" y="2341612"/>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Mask ROM</a:t>
            </a:r>
            <a:r>
              <a:rPr lang="zh-CN" altLang="en-US"/>
              <a:t>（掩膜</a:t>
            </a:r>
            <a:r>
              <a:rPr lang="en-US" altLang="zh-CN"/>
              <a:t>ROM</a:t>
            </a:r>
            <a:r>
              <a:rPr lang="zh-CN" altLang="en-US"/>
              <a:t>）</a:t>
            </a:r>
          </a:p>
        </p:txBody>
      </p:sp>
      <p:sp>
        <p:nvSpPr>
          <p:cNvPr id="14" name="矩形 13">
            <a:extLst>
              <a:ext uri="{FF2B5EF4-FFF2-40B4-BE49-F238E27FC236}">
                <a16:creationId xmlns:a16="http://schemas.microsoft.com/office/drawing/2014/main" id="{C90D8B24-728A-4C1A-904F-B755EDC775BB}"/>
              </a:ext>
            </a:extLst>
          </p:cNvPr>
          <p:cNvSpPr/>
          <p:nvPr/>
        </p:nvSpPr>
        <p:spPr>
          <a:xfrm>
            <a:off x="6224781" y="3097623"/>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PROM</a:t>
            </a:r>
            <a:r>
              <a:rPr lang="zh-CN" altLang="en-US"/>
              <a:t>（可编程</a:t>
            </a:r>
            <a:r>
              <a:rPr lang="en-US" altLang="zh-CN"/>
              <a:t>ROM</a:t>
            </a:r>
            <a:r>
              <a:rPr lang="zh-CN" altLang="en-US"/>
              <a:t>）</a:t>
            </a:r>
          </a:p>
        </p:txBody>
      </p:sp>
      <p:sp>
        <p:nvSpPr>
          <p:cNvPr id="15" name="矩形 14">
            <a:extLst>
              <a:ext uri="{FF2B5EF4-FFF2-40B4-BE49-F238E27FC236}">
                <a16:creationId xmlns:a16="http://schemas.microsoft.com/office/drawing/2014/main" id="{99697223-73D8-4990-8FDD-7653992D1C79}"/>
              </a:ext>
            </a:extLst>
          </p:cNvPr>
          <p:cNvSpPr/>
          <p:nvPr/>
        </p:nvSpPr>
        <p:spPr>
          <a:xfrm>
            <a:off x="6224781" y="3853634"/>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EPROM</a:t>
            </a:r>
            <a:r>
              <a:rPr lang="zh-CN" altLang="en-US"/>
              <a:t>（可擦除可编程</a:t>
            </a:r>
            <a:r>
              <a:rPr lang="en-US" altLang="zh-CN"/>
              <a:t>ROM </a:t>
            </a:r>
            <a:r>
              <a:rPr lang="zh-CN" altLang="en-US"/>
              <a:t>）</a:t>
            </a:r>
          </a:p>
        </p:txBody>
      </p:sp>
      <p:sp>
        <p:nvSpPr>
          <p:cNvPr id="16" name="矩形 15">
            <a:extLst>
              <a:ext uri="{FF2B5EF4-FFF2-40B4-BE49-F238E27FC236}">
                <a16:creationId xmlns:a16="http://schemas.microsoft.com/office/drawing/2014/main" id="{075713D1-B655-45AA-B168-23B34881349E}"/>
              </a:ext>
            </a:extLst>
          </p:cNvPr>
          <p:cNvSpPr/>
          <p:nvPr/>
        </p:nvSpPr>
        <p:spPr>
          <a:xfrm>
            <a:off x="6224781" y="4609645"/>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E2PROM</a:t>
            </a:r>
            <a:r>
              <a:rPr lang="zh-CN" altLang="en-US"/>
              <a:t> （电可擦除可编程</a:t>
            </a:r>
            <a:r>
              <a:rPr lang="en-US" altLang="zh-CN"/>
              <a:t>ROM </a:t>
            </a:r>
            <a:r>
              <a:rPr lang="zh-CN" altLang="en-US"/>
              <a:t>）</a:t>
            </a:r>
          </a:p>
        </p:txBody>
      </p:sp>
      <p:sp>
        <p:nvSpPr>
          <p:cNvPr id="17" name="矩形 16">
            <a:extLst>
              <a:ext uri="{FF2B5EF4-FFF2-40B4-BE49-F238E27FC236}">
                <a16:creationId xmlns:a16="http://schemas.microsoft.com/office/drawing/2014/main" id="{82631E24-7CF4-47A9-8BD9-8D871634C083}"/>
              </a:ext>
            </a:extLst>
          </p:cNvPr>
          <p:cNvSpPr/>
          <p:nvPr/>
        </p:nvSpPr>
        <p:spPr>
          <a:xfrm>
            <a:off x="6224781" y="5365656"/>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a:t>Flash</a:t>
            </a:r>
            <a:r>
              <a:rPr lang="zh-CN" altLang="en-US"/>
              <a:t>（闪存）</a:t>
            </a:r>
          </a:p>
        </p:txBody>
      </p:sp>
      <p:sp>
        <p:nvSpPr>
          <p:cNvPr id="19" name="矩形 18">
            <a:extLst>
              <a:ext uri="{FF2B5EF4-FFF2-40B4-BE49-F238E27FC236}">
                <a16:creationId xmlns:a16="http://schemas.microsoft.com/office/drawing/2014/main" id="{D5FA4046-81D1-4EB6-9BE0-99C23AE8B965}"/>
              </a:ext>
            </a:extLst>
          </p:cNvPr>
          <p:cNvSpPr/>
          <p:nvPr/>
        </p:nvSpPr>
        <p:spPr>
          <a:xfrm>
            <a:off x="6224781" y="6121667"/>
            <a:ext cx="4271497" cy="5409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a:t>硬盘、软盘、光盘等</a:t>
            </a:r>
          </a:p>
        </p:txBody>
      </p:sp>
    </p:spTree>
    <p:extLst>
      <p:ext uri="{BB962C8B-B14F-4D97-AF65-F5344CB8AC3E}">
        <p14:creationId xmlns:p14="http://schemas.microsoft.com/office/powerpoint/2010/main" val="749131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970318"/>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单片机，英文</a:t>
            </a:r>
            <a:r>
              <a:rPr lang="en-US" altLang="zh-CN" sz="2800"/>
              <a:t>Micro Controller Unit</a:t>
            </a:r>
            <a:r>
              <a:rPr lang="zh-CN" altLang="en-US" sz="2800"/>
              <a:t>，简称</a:t>
            </a:r>
            <a:r>
              <a:rPr lang="en-US" altLang="zh-CN" sz="2800"/>
              <a:t>MCU</a:t>
            </a:r>
          </a:p>
          <a:p>
            <a:pPr marL="457200" indent="-457200">
              <a:buFont typeface="Arial" panose="020B0604020202020204" pitchFamily="34" charset="0"/>
              <a:buChar char="•"/>
            </a:pPr>
            <a:r>
              <a:rPr lang="zh-CN" altLang="en-US" sz="2800"/>
              <a:t>内部集成了</a:t>
            </a:r>
            <a:r>
              <a:rPr lang="en-US" altLang="zh-CN" sz="2800"/>
              <a:t>CPU</a:t>
            </a:r>
            <a:r>
              <a:rPr lang="zh-CN" altLang="en-US" sz="2800"/>
              <a:t>、</a:t>
            </a:r>
            <a:r>
              <a:rPr lang="en-US" altLang="zh-CN" sz="2800"/>
              <a:t>RAM</a:t>
            </a:r>
            <a:r>
              <a:rPr lang="zh-CN" altLang="en-US" sz="2800"/>
              <a:t>、</a:t>
            </a:r>
            <a:r>
              <a:rPr lang="en-US" altLang="zh-CN" sz="2800"/>
              <a:t>ROM</a:t>
            </a:r>
            <a:r>
              <a:rPr lang="zh-CN" altLang="en-US" sz="2800"/>
              <a:t>、定时器、中断系统、通讯接口等一系列电脑的常用硬件功能</a:t>
            </a:r>
            <a:endParaRPr lang="en-US" altLang="zh-CN" sz="2800"/>
          </a:p>
          <a:p>
            <a:pPr marL="457200" indent="-457200">
              <a:buFont typeface="Arial" panose="020B0604020202020204" pitchFamily="34" charset="0"/>
              <a:buChar char="•"/>
            </a:pPr>
            <a:r>
              <a:rPr lang="zh-CN" altLang="en-US" sz="2800"/>
              <a:t>单片机的任务是信息采集（依靠传感器）、处理（依靠</a:t>
            </a:r>
            <a:r>
              <a:rPr lang="en-US" altLang="zh-CN" sz="2800"/>
              <a:t>CPU</a:t>
            </a:r>
            <a:r>
              <a:rPr lang="zh-CN" altLang="en-US" sz="2800"/>
              <a:t>）和硬件设备（例如电机，</a:t>
            </a:r>
            <a:r>
              <a:rPr lang="en-US" altLang="zh-CN" sz="2800"/>
              <a:t>LED</a:t>
            </a:r>
            <a:r>
              <a:rPr lang="zh-CN" altLang="en-US" sz="2800"/>
              <a:t>等）的控制</a:t>
            </a:r>
            <a:endParaRPr lang="en-US" altLang="zh-CN" sz="2800"/>
          </a:p>
          <a:p>
            <a:pPr marL="457200" indent="-457200">
              <a:buFont typeface="Arial" panose="020B0604020202020204" pitchFamily="34" charset="0"/>
              <a:buChar char="•"/>
            </a:pPr>
            <a:r>
              <a:rPr lang="zh-CN" altLang="en-US" sz="2800"/>
              <a:t>单片机跟计算机相比，单片机算是一个袖珍版计算机，一个芯片就能构成完整的计算机系统。但在性能上，与计算机相差甚远，但单片机成本低、体积小、结构简单，在生活和工业控制领域大有所用</a:t>
            </a:r>
            <a:endParaRPr lang="en-US" altLang="zh-CN" sz="2800"/>
          </a:p>
          <a:p>
            <a:pPr marL="457200" indent="-457200">
              <a:buFont typeface="Arial" panose="020B0604020202020204" pitchFamily="34" charset="0"/>
              <a:buChar char="•"/>
            </a:pPr>
            <a:r>
              <a:rPr lang="zh-CN" altLang="en-US" sz="2800"/>
              <a:t>同时，学习使用单片机是了解计算机原理与结构的最佳选择</a:t>
            </a:r>
            <a:endParaRPr lang="en-US" altLang="zh-CN" sz="2800"/>
          </a:p>
        </p:txBody>
      </p:sp>
    </p:spTree>
    <p:extLst>
      <p:ext uri="{BB962C8B-B14F-4D97-AF65-F5344CB8AC3E}">
        <p14:creationId xmlns:p14="http://schemas.microsoft.com/office/powerpoint/2010/main" val="3763575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存储器简化模型</a:t>
            </a:r>
          </a:p>
        </p:txBody>
      </p:sp>
      <p:grpSp>
        <p:nvGrpSpPr>
          <p:cNvPr id="43" name="组合 42">
            <a:extLst>
              <a:ext uri="{FF2B5EF4-FFF2-40B4-BE49-F238E27FC236}">
                <a16:creationId xmlns:a16="http://schemas.microsoft.com/office/drawing/2014/main" id="{15D60498-A75F-46AA-9304-D4268C9E0D9A}"/>
              </a:ext>
            </a:extLst>
          </p:cNvPr>
          <p:cNvGrpSpPr/>
          <p:nvPr/>
        </p:nvGrpSpPr>
        <p:grpSpPr>
          <a:xfrm>
            <a:off x="1593890" y="1384910"/>
            <a:ext cx="4320000" cy="4320001"/>
            <a:chOff x="2296090" y="1280500"/>
            <a:chExt cx="4320000" cy="4320001"/>
          </a:xfrm>
        </p:grpSpPr>
        <p:cxnSp>
          <p:nvCxnSpPr>
            <p:cNvPr id="17" name="直接连接符 16">
              <a:extLst>
                <a:ext uri="{FF2B5EF4-FFF2-40B4-BE49-F238E27FC236}">
                  <a16:creationId xmlns:a16="http://schemas.microsoft.com/office/drawing/2014/main" id="{92E530AA-CB1C-4B3A-BFF3-2C2BCF6EAA5F}"/>
                </a:ext>
              </a:extLst>
            </p:cNvPr>
            <p:cNvCxnSpPr>
              <a:cxnSpLocks/>
            </p:cNvCxnSpPr>
            <p:nvPr/>
          </p:nvCxnSpPr>
          <p:spPr>
            <a:xfrm>
              <a:off x="2296090" y="142955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C299F251-2D8C-4687-B785-B48CDAA2C723}"/>
                </a:ext>
              </a:extLst>
            </p:cNvPr>
            <p:cNvCxnSpPr>
              <a:cxnSpLocks/>
            </p:cNvCxnSpPr>
            <p:nvPr/>
          </p:nvCxnSpPr>
          <p:spPr>
            <a:xfrm>
              <a:off x="2296090" y="193551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CEA0C063-D22A-4061-9F82-BB52743D2928}"/>
                </a:ext>
              </a:extLst>
            </p:cNvPr>
            <p:cNvCxnSpPr>
              <a:cxnSpLocks/>
            </p:cNvCxnSpPr>
            <p:nvPr/>
          </p:nvCxnSpPr>
          <p:spPr>
            <a:xfrm>
              <a:off x="2296090" y="2441467"/>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a:extLst>
                <a:ext uri="{FF2B5EF4-FFF2-40B4-BE49-F238E27FC236}">
                  <a16:creationId xmlns:a16="http://schemas.microsoft.com/office/drawing/2014/main" id="{9C9ADA16-8E6B-40CC-97E0-16C97970E62A}"/>
                </a:ext>
              </a:extLst>
            </p:cNvPr>
            <p:cNvCxnSpPr>
              <a:cxnSpLocks/>
            </p:cNvCxnSpPr>
            <p:nvPr/>
          </p:nvCxnSpPr>
          <p:spPr>
            <a:xfrm>
              <a:off x="2296090" y="2947423"/>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F600E21E-8821-41CF-B803-2121463E6234}"/>
                </a:ext>
              </a:extLst>
            </p:cNvPr>
            <p:cNvCxnSpPr>
              <a:cxnSpLocks/>
            </p:cNvCxnSpPr>
            <p:nvPr/>
          </p:nvCxnSpPr>
          <p:spPr>
            <a:xfrm>
              <a:off x="2296090" y="3453379"/>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66E4DB64-E3EF-4702-ADCD-3E91B3A654A4}"/>
                </a:ext>
              </a:extLst>
            </p:cNvPr>
            <p:cNvCxnSpPr>
              <a:cxnSpLocks/>
            </p:cNvCxnSpPr>
            <p:nvPr/>
          </p:nvCxnSpPr>
          <p:spPr>
            <a:xfrm>
              <a:off x="2296090" y="3959335"/>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59A7A1A0-78C7-4B58-A9A7-77873F82A843}"/>
                </a:ext>
              </a:extLst>
            </p:cNvPr>
            <p:cNvCxnSpPr>
              <a:cxnSpLocks/>
            </p:cNvCxnSpPr>
            <p:nvPr/>
          </p:nvCxnSpPr>
          <p:spPr>
            <a:xfrm>
              <a:off x="2296090" y="446529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直接连接符 24">
              <a:extLst>
                <a:ext uri="{FF2B5EF4-FFF2-40B4-BE49-F238E27FC236}">
                  <a16:creationId xmlns:a16="http://schemas.microsoft.com/office/drawing/2014/main" id="{93513A34-2F7E-4A0D-8976-C8F7FE0F787E}"/>
                </a:ext>
              </a:extLst>
            </p:cNvPr>
            <p:cNvCxnSpPr>
              <a:cxnSpLocks/>
            </p:cNvCxnSpPr>
            <p:nvPr/>
          </p:nvCxnSpPr>
          <p:spPr>
            <a:xfrm>
              <a:off x="2296090" y="4971246"/>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16332750-DC62-4CF8-BE8D-350ADE9DB84A}"/>
                </a:ext>
              </a:extLst>
            </p:cNvPr>
            <p:cNvCxnSpPr>
              <a:cxnSpLocks/>
            </p:cNvCxnSpPr>
            <p:nvPr/>
          </p:nvCxnSpPr>
          <p:spPr>
            <a:xfrm rot="16200000">
              <a:off x="801499" y="3440501"/>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8A42301-4237-4663-947E-2D6AEA712C88}"/>
                </a:ext>
              </a:extLst>
            </p:cNvPr>
            <p:cNvCxnSpPr>
              <a:cxnSpLocks/>
            </p:cNvCxnSpPr>
            <p:nvPr/>
          </p:nvCxnSpPr>
          <p:spPr>
            <a:xfrm rot="16200000">
              <a:off x="130745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F60876F1-70E3-43B9-B63C-CF76898A926C}"/>
                </a:ext>
              </a:extLst>
            </p:cNvPr>
            <p:cNvCxnSpPr>
              <a:cxnSpLocks/>
            </p:cNvCxnSpPr>
            <p:nvPr/>
          </p:nvCxnSpPr>
          <p:spPr>
            <a:xfrm rot="16200000">
              <a:off x="1813411"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a:extLst>
                <a:ext uri="{FF2B5EF4-FFF2-40B4-BE49-F238E27FC236}">
                  <a16:creationId xmlns:a16="http://schemas.microsoft.com/office/drawing/2014/main" id="{465D005E-37CE-42BE-8F59-5F10908C8FF0}"/>
                </a:ext>
              </a:extLst>
            </p:cNvPr>
            <p:cNvCxnSpPr>
              <a:cxnSpLocks/>
            </p:cNvCxnSpPr>
            <p:nvPr/>
          </p:nvCxnSpPr>
          <p:spPr>
            <a:xfrm rot="16200000">
              <a:off x="2319367"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CF76D8D8-FCD7-4180-A559-9B3557DD546B}"/>
                </a:ext>
              </a:extLst>
            </p:cNvPr>
            <p:cNvCxnSpPr>
              <a:cxnSpLocks/>
            </p:cNvCxnSpPr>
            <p:nvPr/>
          </p:nvCxnSpPr>
          <p:spPr>
            <a:xfrm rot="16200000">
              <a:off x="2825323"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直接连接符 30">
              <a:extLst>
                <a:ext uri="{FF2B5EF4-FFF2-40B4-BE49-F238E27FC236}">
                  <a16:creationId xmlns:a16="http://schemas.microsoft.com/office/drawing/2014/main" id="{33DFADD7-03E7-4B0D-97E5-211388208BE0}"/>
                </a:ext>
              </a:extLst>
            </p:cNvPr>
            <p:cNvCxnSpPr>
              <a:cxnSpLocks/>
            </p:cNvCxnSpPr>
            <p:nvPr/>
          </p:nvCxnSpPr>
          <p:spPr>
            <a:xfrm rot="16200000">
              <a:off x="3331279"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直接连接符 31">
              <a:extLst>
                <a:ext uri="{FF2B5EF4-FFF2-40B4-BE49-F238E27FC236}">
                  <a16:creationId xmlns:a16="http://schemas.microsoft.com/office/drawing/2014/main" id="{A4966FC6-F92C-4422-93E1-B03BD4D872D6}"/>
                </a:ext>
              </a:extLst>
            </p:cNvPr>
            <p:cNvCxnSpPr>
              <a:cxnSpLocks/>
            </p:cNvCxnSpPr>
            <p:nvPr/>
          </p:nvCxnSpPr>
          <p:spPr>
            <a:xfrm rot="16200000">
              <a:off x="3837235" y="3440500"/>
              <a:ext cx="4320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2C4C7906-E81F-442C-9036-017E2B446F01}"/>
                </a:ext>
              </a:extLst>
            </p:cNvPr>
            <p:cNvCxnSpPr>
              <a:cxnSpLocks/>
            </p:cNvCxnSpPr>
            <p:nvPr/>
          </p:nvCxnSpPr>
          <p:spPr>
            <a:xfrm rot="16200000">
              <a:off x="4343190" y="3440500"/>
              <a:ext cx="4320000" cy="0"/>
            </a:xfrm>
            <a:prstGeom prst="line">
              <a:avLst/>
            </a:prstGeom>
            <a:ln w="28575"/>
          </p:spPr>
          <p:style>
            <a:lnRef idx="1">
              <a:schemeClr val="dk1"/>
            </a:lnRef>
            <a:fillRef idx="0">
              <a:schemeClr val="dk1"/>
            </a:fillRef>
            <a:effectRef idx="0">
              <a:schemeClr val="dk1"/>
            </a:effectRef>
            <a:fontRef idx="minor">
              <a:schemeClr val="tx1"/>
            </a:fontRef>
          </p:style>
        </p:cxnSp>
      </p:grpSp>
      <p:sp>
        <p:nvSpPr>
          <p:cNvPr id="45" name="文本框 44">
            <a:extLst>
              <a:ext uri="{FF2B5EF4-FFF2-40B4-BE49-F238E27FC236}">
                <a16:creationId xmlns:a16="http://schemas.microsoft.com/office/drawing/2014/main" id="{F4A7127F-E289-40B1-A0B8-E1AA9FA3F1E8}"/>
              </a:ext>
            </a:extLst>
          </p:cNvPr>
          <p:cNvSpPr txBox="1"/>
          <p:nvPr/>
        </p:nvSpPr>
        <p:spPr>
          <a:xfrm>
            <a:off x="-125584" y="2794255"/>
            <a:ext cx="1839833" cy="954107"/>
          </a:xfrm>
          <a:prstGeom prst="rect">
            <a:avLst/>
          </a:prstGeom>
          <a:noFill/>
        </p:spPr>
        <p:txBody>
          <a:bodyPr wrap="square" rtlCol="0">
            <a:spAutoFit/>
          </a:bodyPr>
          <a:lstStyle/>
          <a:p>
            <a:pPr algn="ctr"/>
            <a:r>
              <a:rPr lang="zh-CN" altLang="en-US" sz="2800"/>
              <a:t>地址</a:t>
            </a:r>
            <a:endParaRPr lang="en-US" altLang="zh-CN" sz="2800"/>
          </a:p>
          <a:p>
            <a:pPr algn="ctr"/>
            <a:r>
              <a:rPr lang="zh-CN" altLang="en-US" sz="2800"/>
              <a:t>总线</a:t>
            </a:r>
            <a:endParaRPr lang="en-US" altLang="zh-CN" sz="2800"/>
          </a:p>
        </p:txBody>
      </p:sp>
      <p:sp>
        <p:nvSpPr>
          <p:cNvPr id="46" name="文本框 45">
            <a:extLst>
              <a:ext uri="{FF2B5EF4-FFF2-40B4-BE49-F238E27FC236}">
                <a16:creationId xmlns:a16="http://schemas.microsoft.com/office/drawing/2014/main" id="{953D60E0-D135-4496-B32E-1478CCF238FA}"/>
              </a:ext>
            </a:extLst>
          </p:cNvPr>
          <p:cNvSpPr txBox="1"/>
          <p:nvPr/>
        </p:nvSpPr>
        <p:spPr>
          <a:xfrm>
            <a:off x="2857249" y="6081234"/>
            <a:ext cx="1839833" cy="523220"/>
          </a:xfrm>
          <a:prstGeom prst="rect">
            <a:avLst/>
          </a:prstGeom>
          <a:noFill/>
        </p:spPr>
        <p:txBody>
          <a:bodyPr wrap="square" rtlCol="0">
            <a:spAutoFit/>
          </a:bodyPr>
          <a:lstStyle/>
          <a:p>
            <a:pPr algn="ctr"/>
            <a:r>
              <a:rPr lang="zh-CN" altLang="en-US" sz="2800"/>
              <a:t>数据总线</a:t>
            </a:r>
            <a:endParaRPr lang="en-US" altLang="zh-CN" sz="2800"/>
          </a:p>
        </p:txBody>
      </p:sp>
      <p:sp>
        <p:nvSpPr>
          <p:cNvPr id="48" name="椭圆 47">
            <a:extLst>
              <a:ext uri="{FF2B5EF4-FFF2-40B4-BE49-F238E27FC236}">
                <a16:creationId xmlns:a16="http://schemas.microsoft.com/office/drawing/2014/main" id="{99A2A21E-62CE-429F-95A8-40E0E86ACBF8}"/>
              </a:ext>
            </a:extLst>
          </p:cNvPr>
          <p:cNvSpPr/>
          <p:nvPr/>
        </p:nvSpPr>
        <p:spPr>
          <a:xfrm>
            <a:off x="5135036" y="1859618"/>
            <a:ext cx="360604" cy="36060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110C836E-D92B-4E07-92D0-B9B92809140C}"/>
              </a:ext>
            </a:extLst>
          </p:cNvPr>
          <p:cNvGrpSpPr/>
          <p:nvPr/>
        </p:nvGrpSpPr>
        <p:grpSpPr>
          <a:xfrm>
            <a:off x="7298421" y="960522"/>
            <a:ext cx="1867436" cy="1867436"/>
            <a:chOff x="8680361" y="922734"/>
            <a:chExt cx="1867436" cy="1867436"/>
          </a:xfrm>
        </p:grpSpPr>
        <p:cxnSp>
          <p:nvCxnSpPr>
            <p:cNvPr id="52" name="直接连接符 51">
              <a:extLst>
                <a:ext uri="{FF2B5EF4-FFF2-40B4-BE49-F238E27FC236}">
                  <a16:creationId xmlns:a16="http://schemas.microsoft.com/office/drawing/2014/main" id="{35C78323-2FEA-4FF8-B56C-FE712431F22F}"/>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DB10829-01E6-4C30-B7DA-C65D14EF815A}"/>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F5DDA52E-937E-462C-8E98-FB30AD265DF7}"/>
              </a:ext>
            </a:extLst>
          </p:cNvPr>
          <p:cNvGrpSpPr/>
          <p:nvPr/>
        </p:nvGrpSpPr>
        <p:grpSpPr>
          <a:xfrm rot="18900000">
            <a:off x="10541956" y="1815106"/>
            <a:ext cx="200021" cy="304906"/>
            <a:chOff x="8250489" y="4041669"/>
            <a:chExt cx="200021" cy="304906"/>
          </a:xfrm>
        </p:grpSpPr>
        <p:sp>
          <p:nvSpPr>
            <p:cNvPr id="58" name="等腰三角形 57">
              <a:extLst>
                <a:ext uri="{FF2B5EF4-FFF2-40B4-BE49-F238E27FC236}">
                  <a16:creationId xmlns:a16="http://schemas.microsoft.com/office/drawing/2014/main" id="{8F919794-BF70-4971-A575-67D7FB5CE986}"/>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2B86D3CF-3389-44EE-8A18-D16103DDA64F}"/>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C721C676-CF5B-4C22-A1C8-CD25A858197C}"/>
              </a:ext>
            </a:extLst>
          </p:cNvPr>
          <p:cNvCxnSpPr>
            <a:cxnSpLocks/>
          </p:cNvCxnSpPr>
          <p:nvPr/>
        </p:nvCxnSpPr>
        <p:spPr>
          <a:xfrm flipV="1">
            <a:off x="10198096" y="1523689"/>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A0AC0586-75FE-4A04-BD11-7F1BFD06CDC0}"/>
              </a:ext>
            </a:extLst>
          </p:cNvPr>
          <p:cNvGrpSpPr/>
          <p:nvPr/>
        </p:nvGrpSpPr>
        <p:grpSpPr>
          <a:xfrm>
            <a:off x="7298421" y="3824551"/>
            <a:ext cx="1867436" cy="1867436"/>
            <a:chOff x="8680361" y="922734"/>
            <a:chExt cx="1867436" cy="1867436"/>
          </a:xfrm>
        </p:grpSpPr>
        <p:cxnSp>
          <p:nvCxnSpPr>
            <p:cNvPr id="70" name="直接连接符 69">
              <a:extLst>
                <a:ext uri="{FF2B5EF4-FFF2-40B4-BE49-F238E27FC236}">
                  <a16:creationId xmlns:a16="http://schemas.microsoft.com/office/drawing/2014/main" id="{EB93A1CC-C670-4756-A886-3A2DC151EFD7}"/>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DA161577-2C9A-4C66-A060-B634BB0E6EF2}"/>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8E7C9DA2-4305-4F3C-8CA0-31E16FEB6EE5}"/>
              </a:ext>
            </a:extLst>
          </p:cNvPr>
          <p:cNvGrpSpPr/>
          <p:nvPr/>
        </p:nvGrpSpPr>
        <p:grpSpPr>
          <a:xfrm rot="18900000">
            <a:off x="8065458" y="4845471"/>
            <a:ext cx="200021" cy="304906"/>
            <a:chOff x="8250489" y="4041669"/>
            <a:chExt cx="200021" cy="304906"/>
          </a:xfrm>
        </p:grpSpPr>
        <p:sp>
          <p:nvSpPr>
            <p:cNvPr id="73" name="等腰三角形 72">
              <a:extLst>
                <a:ext uri="{FF2B5EF4-FFF2-40B4-BE49-F238E27FC236}">
                  <a16:creationId xmlns:a16="http://schemas.microsoft.com/office/drawing/2014/main" id="{3A9DFE3E-992E-4610-964E-660EEE73D525}"/>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51B62999-17E8-43DA-BE8F-84D433D9DC57}"/>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 name="直接连接符 74">
            <a:extLst>
              <a:ext uri="{FF2B5EF4-FFF2-40B4-BE49-F238E27FC236}">
                <a16:creationId xmlns:a16="http://schemas.microsoft.com/office/drawing/2014/main" id="{F5917649-4E10-4F31-B3B4-ADB2B96C50FD}"/>
              </a:ext>
            </a:extLst>
          </p:cNvPr>
          <p:cNvCxnSpPr>
            <a:cxnSpLocks/>
          </p:cNvCxnSpPr>
          <p:nvPr/>
        </p:nvCxnSpPr>
        <p:spPr>
          <a:xfrm flipV="1">
            <a:off x="7899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07487DE3-187E-429E-9A09-66A76BA851C9}"/>
              </a:ext>
            </a:extLst>
          </p:cNvPr>
          <p:cNvGrpSpPr/>
          <p:nvPr/>
        </p:nvGrpSpPr>
        <p:grpSpPr>
          <a:xfrm rot="8177722">
            <a:off x="8417450" y="4524664"/>
            <a:ext cx="200021" cy="304906"/>
            <a:chOff x="8250489" y="4041669"/>
            <a:chExt cx="200021" cy="304906"/>
          </a:xfrm>
        </p:grpSpPr>
        <p:sp>
          <p:nvSpPr>
            <p:cNvPr id="77" name="等腰三角形 76">
              <a:extLst>
                <a:ext uri="{FF2B5EF4-FFF2-40B4-BE49-F238E27FC236}">
                  <a16:creationId xmlns:a16="http://schemas.microsoft.com/office/drawing/2014/main" id="{8D3F3AE4-DE60-40C7-8E11-898D79134CC7}"/>
                </a:ext>
              </a:extLst>
            </p:cNvPr>
            <p:cNvSpPr/>
            <p:nvPr/>
          </p:nvSpPr>
          <p:spPr>
            <a:xfrm rot="5400000">
              <a:off x="8210603" y="4111678"/>
              <a:ext cx="257558" cy="177785"/>
            </a:xfrm>
            <a:prstGeom prst="triangl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564AD73F-0867-4C4F-A0BA-249E1808E26F}"/>
                </a:ext>
              </a:extLst>
            </p:cNvPr>
            <p:cNvCxnSpPr>
              <a:cxnSpLocks/>
            </p:cNvCxnSpPr>
            <p:nvPr/>
          </p:nvCxnSpPr>
          <p:spPr>
            <a:xfrm flipV="1">
              <a:off x="8450510" y="4041669"/>
              <a:ext cx="0" cy="3049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C25F707-7BF4-4037-B507-03BC2CBF18FF}"/>
              </a:ext>
            </a:extLst>
          </p:cNvPr>
          <p:cNvGrpSpPr/>
          <p:nvPr/>
        </p:nvGrpSpPr>
        <p:grpSpPr>
          <a:xfrm>
            <a:off x="9584421" y="960522"/>
            <a:ext cx="1867436" cy="1867436"/>
            <a:chOff x="8680361" y="922734"/>
            <a:chExt cx="1867436" cy="1867436"/>
          </a:xfrm>
        </p:grpSpPr>
        <p:cxnSp>
          <p:nvCxnSpPr>
            <p:cNvPr id="80" name="直接连接符 79">
              <a:extLst>
                <a:ext uri="{FF2B5EF4-FFF2-40B4-BE49-F238E27FC236}">
                  <a16:creationId xmlns:a16="http://schemas.microsoft.com/office/drawing/2014/main" id="{563C1ADC-5852-4479-9E91-F64DD33DA606}"/>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C4658F00-A6CB-4B77-8602-846DD2775640}"/>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ECFC0AF2-7AFB-4DC6-AC99-7CEEADDB079F}"/>
              </a:ext>
            </a:extLst>
          </p:cNvPr>
          <p:cNvGrpSpPr/>
          <p:nvPr/>
        </p:nvGrpSpPr>
        <p:grpSpPr>
          <a:xfrm>
            <a:off x="9584421" y="3824551"/>
            <a:ext cx="1867436" cy="1867436"/>
            <a:chOff x="8680361" y="922734"/>
            <a:chExt cx="1867436" cy="1867436"/>
          </a:xfrm>
        </p:grpSpPr>
        <p:cxnSp>
          <p:nvCxnSpPr>
            <p:cNvPr id="87" name="直接连接符 86">
              <a:extLst>
                <a:ext uri="{FF2B5EF4-FFF2-40B4-BE49-F238E27FC236}">
                  <a16:creationId xmlns:a16="http://schemas.microsoft.com/office/drawing/2014/main" id="{EA9A9024-A521-4014-93F5-370FB97E8521}"/>
                </a:ext>
              </a:extLst>
            </p:cNvPr>
            <p:cNvCxnSpPr/>
            <p:nvPr/>
          </p:nvCxnSpPr>
          <p:spPr>
            <a:xfrm>
              <a:off x="8680361" y="2373643"/>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0DB67A63-B002-47E0-8FA9-382D67AAEB7F}"/>
                </a:ext>
              </a:extLst>
            </p:cNvPr>
            <p:cNvCxnSpPr>
              <a:cxnSpLocks/>
            </p:cNvCxnSpPr>
            <p:nvPr/>
          </p:nvCxnSpPr>
          <p:spPr>
            <a:xfrm rot="5400000">
              <a:off x="9244885" y="1856452"/>
              <a:ext cx="18674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6A5E49C1-24E7-4E08-8343-D4AFCDF489C0}"/>
              </a:ext>
            </a:extLst>
          </p:cNvPr>
          <p:cNvGrpSpPr/>
          <p:nvPr/>
        </p:nvGrpSpPr>
        <p:grpSpPr>
          <a:xfrm rot="18900000">
            <a:off x="10351458" y="4845471"/>
            <a:ext cx="200021" cy="304906"/>
            <a:chOff x="8250489" y="4041669"/>
            <a:chExt cx="200021" cy="304906"/>
          </a:xfrm>
        </p:grpSpPr>
        <p:sp>
          <p:nvSpPr>
            <p:cNvPr id="90" name="等腰三角形 89">
              <a:extLst>
                <a:ext uri="{FF2B5EF4-FFF2-40B4-BE49-F238E27FC236}">
                  <a16:creationId xmlns:a16="http://schemas.microsoft.com/office/drawing/2014/main" id="{48DF2E04-BF7A-4B7C-B115-B86FFE4FAD9E}"/>
                </a:ext>
              </a:extLst>
            </p:cNvPr>
            <p:cNvSpPr/>
            <p:nvPr/>
          </p:nvSpPr>
          <p:spPr>
            <a:xfrm rot="5400000">
              <a:off x="8210603" y="4111678"/>
              <a:ext cx="257558" cy="17778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7C427D78-5B3E-4134-B453-229A149ED749}"/>
                </a:ext>
              </a:extLst>
            </p:cNvPr>
            <p:cNvCxnSpPr>
              <a:cxnSpLocks/>
            </p:cNvCxnSpPr>
            <p:nvPr/>
          </p:nvCxnSpPr>
          <p:spPr>
            <a:xfrm flipV="1">
              <a:off x="8450510" y="4041669"/>
              <a:ext cx="0" cy="3049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3855DB9B-4A65-4B7D-9CDC-5EEB86B01708}"/>
              </a:ext>
            </a:extLst>
          </p:cNvPr>
          <p:cNvCxnSpPr>
            <a:cxnSpLocks/>
          </p:cNvCxnSpPr>
          <p:nvPr/>
        </p:nvCxnSpPr>
        <p:spPr>
          <a:xfrm flipV="1">
            <a:off x="10185257" y="4387717"/>
            <a:ext cx="887742" cy="8877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D9A939AB-AFA7-4027-AE2D-0780297878CE}"/>
              </a:ext>
            </a:extLst>
          </p:cNvPr>
          <p:cNvSpPr txBox="1"/>
          <p:nvPr/>
        </p:nvSpPr>
        <p:spPr>
          <a:xfrm>
            <a:off x="8367801" y="2866560"/>
            <a:ext cx="2288263" cy="523220"/>
          </a:xfrm>
          <a:prstGeom prst="rect">
            <a:avLst/>
          </a:prstGeom>
          <a:noFill/>
        </p:spPr>
        <p:txBody>
          <a:bodyPr wrap="square" rtlCol="0">
            <a:spAutoFit/>
          </a:bodyPr>
          <a:lstStyle/>
          <a:p>
            <a:pPr algn="ctr"/>
            <a:r>
              <a:rPr lang="en-US" altLang="zh-CN" sz="2800"/>
              <a:t>Mask ROM</a:t>
            </a:r>
          </a:p>
        </p:txBody>
      </p:sp>
      <p:sp>
        <p:nvSpPr>
          <p:cNvPr id="97" name="文本框 96">
            <a:extLst>
              <a:ext uri="{FF2B5EF4-FFF2-40B4-BE49-F238E27FC236}">
                <a16:creationId xmlns:a16="http://schemas.microsoft.com/office/drawing/2014/main" id="{D9F73BE9-0DA8-4EE0-B18E-8BC797FF0FA0}"/>
              </a:ext>
            </a:extLst>
          </p:cNvPr>
          <p:cNvSpPr txBox="1"/>
          <p:nvPr/>
        </p:nvSpPr>
        <p:spPr>
          <a:xfrm>
            <a:off x="8367801" y="5784117"/>
            <a:ext cx="2288263" cy="523220"/>
          </a:xfrm>
          <a:prstGeom prst="rect">
            <a:avLst/>
          </a:prstGeom>
          <a:noFill/>
        </p:spPr>
        <p:txBody>
          <a:bodyPr wrap="square" rtlCol="0">
            <a:spAutoFit/>
          </a:bodyPr>
          <a:lstStyle/>
          <a:p>
            <a:pPr algn="ctr"/>
            <a:r>
              <a:rPr lang="en-US" altLang="zh-CN" sz="2800"/>
              <a:t>PROM</a:t>
            </a:r>
          </a:p>
        </p:txBody>
      </p:sp>
      <p:cxnSp>
        <p:nvCxnSpPr>
          <p:cNvPr id="99" name="直接箭头连接符 98">
            <a:extLst>
              <a:ext uri="{FF2B5EF4-FFF2-40B4-BE49-F238E27FC236}">
                <a16:creationId xmlns:a16="http://schemas.microsoft.com/office/drawing/2014/main" id="{5512DE22-957F-4A97-9B85-D59F90A6EC60}"/>
              </a:ext>
            </a:extLst>
          </p:cNvPr>
          <p:cNvCxnSpPr>
            <a:cxnSpLocks/>
            <a:stCxn id="48" idx="6"/>
          </p:cNvCxnSpPr>
          <p:nvPr/>
        </p:nvCxnSpPr>
        <p:spPr>
          <a:xfrm flipV="1">
            <a:off x="5495640" y="2035171"/>
            <a:ext cx="1386649" cy="4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19D1C8E-CF53-4067-924C-F68208383B1D}"/>
              </a:ext>
            </a:extLst>
          </p:cNvPr>
          <p:cNvCxnSpPr>
            <a:cxnSpLocks/>
            <a:stCxn id="48" idx="6"/>
          </p:cNvCxnSpPr>
          <p:nvPr/>
        </p:nvCxnSpPr>
        <p:spPr>
          <a:xfrm>
            <a:off x="5495640" y="2039920"/>
            <a:ext cx="1396313" cy="24703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矩形 103">
            <a:extLst>
              <a:ext uri="{FF2B5EF4-FFF2-40B4-BE49-F238E27FC236}">
                <a16:creationId xmlns:a16="http://schemas.microsoft.com/office/drawing/2014/main" id="{53CFE305-C6CB-4B70-BA17-760856DED57C}"/>
              </a:ext>
            </a:extLst>
          </p:cNvPr>
          <p:cNvSpPr/>
          <p:nvPr/>
        </p:nvSpPr>
        <p:spPr>
          <a:xfrm>
            <a:off x="6891953" y="670277"/>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矩形 104">
            <a:extLst>
              <a:ext uri="{FF2B5EF4-FFF2-40B4-BE49-F238E27FC236}">
                <a16:creationId xmlns:a16="http://schemas.microsoft.com/office/drawing/2014/main" id="{61907881-C409-4728-B2F2-A9187B6A8197}"/>
              </a:ext>
            </a:extLst>
          </p:cNvPr>
          <p:cNvSpPr/>
          <p:nvPr/>
        </p:nvSpPr>
        <p:spPr>
          <a:xfrm>
            <a:off x="6891953" y="3672243"/>
            <a:ext cx="4905083" cy="272443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4436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是一种可以实现掉电不丢失的存储器，可用于保存单片机运行时想要永久保存的数据信息</a:t>
            </a:r>
            <a:endParaRPr lang="en-US" altLang="zh-CN" sz="2800"/>
          </a:p>
          <a:p>
            <a:pPr marL="457200" indent="-457200">
              <a:buFont typeface="Arial" panose="020B0604020202020204" pitchFamily="34" charset="0"/>
              <a:buChar char="•"/>
            </a:pPr>
            <a:r>
              <a:rPr lang="zh-CN" altLang="en-US" sz="2800"/>
              <a:t>存储介质：</a:t>
            </a:r>
            <a:r>
              <a:rPr lang="en-US" altLang="zh-CN" sz="2800"/>
              <a:t>E2PROM</a:t>
            </a:r>
          </a:p>
          <a:p>
            <a:pPr marL="457200" indent="-457200">
              <a:buFont typeface="Arial" panose="020B0604020202020204" pitchFamily="34" charset="0"/>
              <a:buChar char="•"/>
            </a:pPr>
            <a:r>
              <a:rPr lang="zh-CN" altLang="en-US" sz="2800"/>
              <a:t>通讯接口：</a:t>
            </a:r>
            <a:r>
              <a:rPr lang="en-US" altLang="zh-CN" sz="2800"/>
              <a:t>I2C</a:t>
            </a:r>
            <a:r>
              <a:rPr lang="zh-CN" altLang="en-US" sz="2800"/>
              <a:t>总线</a:t>
            </a:r>
            <a:endParaRPr lang="en-US" altLang="zh-CN" sz="2800"/>
          </a:p>
          <a:p>
            <a:pPr marL="457200" indent="-457200">
              <a:buFont typeface="Arial" panose="020B0604020202020204" pitchFamily="34" charset="0"/>
              <a:buChar char="•"/>
            </a:pPr>
            <a:r>
              <a:rPr lang="zh-CN" altLang="en-US" sz="2800"/>
              <a:t>容量：</a:t>
            </a:r>
            <a:r>
              <a:rPr lang="en-US" altLang="zh-CN" sz="2800"/>
              <a:t>256</a:t>
            </a:r>
            <a:r>
              <a:rPr lang="zh-CN" altLang="en-US" sz="2800"/>
              <a:t>字节</a:t>
            </a:r>
            <a:endParaRPr lang="en-US" altLang="zh-CN" sz="2800"/>
          </a:p>
        </p:txBody>
      </p:sp>
      <p:pic>
        <p:nvPicPr>
          <p:cNvPr id="5" name="图片 4">
            <a:extLst>
              <a:ext uri="{FF2B5EF4-FFF2-40B4-BE49-F238E27FC236}">
                <a16:creationId xmlns:a16="http://schemas.microsoft.com/office/drawing/2014/main" id="{28621D86-25BC-4334-9847-98EEFD1FB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1344" y="3483142"/>
            <a:ext cx="2580952" cy="2580952"/>
          </a:xfrm>
          <a:prstGeom prst="rect">
            <a:avLst/>
          </a:prstGeom>
        </p:spPr>
      </p:pic>
      <p:pic>
        <p:nvPicPr>
          <p:cNvPr id="8" name="图片 7">
            <a:extLst>
              <a:ext uri="{FF2B5EF4-FFF2-40B4-BE49-F238E27FC236}">
                <a16:creationId xmlns:a16="http://schemas.microsoft.com/office/drawing/2014/main" id="{BFD2D3DE-C860-4037-9CBD-ABC466FF1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697" y="3483142"/>
            <a:ext cx="2580952" cy="2580952"/>
          </a:xfrm>
          <a:prstGeom prst="rect">
            <a:avLst/>
          </a:prstGeom>
        </p:spPr>
      </p:pic>
      <p:pic>
        <p:nvPicPr>
          <p:cNvPr id="9" name="图片 8">
            <a:extLst>
              <a:ext uri="{FF2B5EF4-FFF2-40B4-BE49-F238E27FC236}">
                <a16:creationId xmlns:a16="http://schemas.microsoft.com/office/drawing/2014/main" id="{6F98CAB0-81A6-4DA4-B36B-F57B457CBEA1}"/>
              </a:ext>
            </a:extLst>
          </p:cNvPr>
          <p:cNvPicPr>
            <a:picLocks noChangeAspect="1"/>
          </p:cNvPicPr>
          <p:nvPr/>
        </p:nvPicPr>
        <p:blipFill>
          <a:blip r:embed="rId4"/>
          <a:stretch>
            <a:fillRect/>
          </a:stretch>
        </p:blipFill>
        <p:spPr>
          <a:xfrm>
            <a:off x="1249276" y="3949384"/>
            <a:ext cx="2466667" cy="1666667"/>
          </a:xfrm>
          <a:prstGeom prst="rect">
            <a:avLst/>
          </a:prstGeom>
        </p:spPr>
      </p:pic>
    </p:spTree>
    <p:extLst>
      <p:ext uri="{BB962C8B-B14F-4D97-AF65-F5344CB8AC3E}">
        <p14:creationId xmlns:p14="http://schemas.microsoft.com/office/powerpoint/2010/main" val="905921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655185005"/>
              </p:ext>
            </p:extLst>
          </p:nvPr>
        </p:nvGraphicFramePr>
        <p:xfrm>
          <a:off x="611507" y="2501900"/>
          <a:ext cx="4250424" cy="185420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algn="ctr"/>
                      <a:r>
                        <a:rPr lang="en-US" altLang="zh-CN"/>
                        <a:t>VCC</a:t>
                      </a:r>
                      <a:r>
                        <a:rPr lang="zh-CN" altLang="en-US"/>
                        <a:t>、</a:t>
                      </a:r>
                      <a:r>
                        <a:rPr lang="en-US" altLang="zh-CN"/>
                        <a:t>GND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1.8V~5.5V</a:t>
                      </a:r>
                      <a:r>
                        <a:rPr lang="en-US" altLang="zh-CN"/>
                        <a:t> </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WP</a:t>
                      </a:r>
                      <a:endParaRPr lang="zh-CN" altLang="en-US"/>
                    </a:p>
                  </a:txBody>
                  <a:tcPr/>
                </a:tc>
                <a:tc>
                  <a:txBody>
                    <a:bodyPr/>
                    <a:lstStyle/>
                    <a:p>
                      <a:pPr algn="ctr"/>
                      <a:r>
                        <a:rPr lang="zh-CN" altLang="en-US"/>
                        <a:t>写保护（高电平有效）</a:t>
                      </a:r>
                    </a:p>
                  </a:txBody>
                  <a:tcPr/>
                </a:tc>
                <a:extLst>
                  <a:ext uri="{0D108BD9-81ED-4DB2-BD59-A6C34878D82A}">
                    <a16:rowId xmlns:a16="http://schemas.microsoft.com/office/drawing/2014/main" val="56365095"/>
                  </a:ext>
                </a:extLst>
              </a:tr>
              <a:tr h="370840">
                <a:tc>
                  <a:txBody>
                    <a:bodyPr/>
                    <a:lstStyle/>
                    <a:p>
                      <a:pPr algn="ctr"/>
                      <a:r>
                        <a:rPr lang="en-US" altLang="zh-CN"/>
                        <a:t>SCL</a:t>
                      </a:r>
                      <a:r>
                        <a:rPr lang="zh-CN" altLang="en-US"/>
                        <a:t>、</a:t>
                      </a:r>
                      <a:r>
                        <a:rPr lang="en-US" altLang="zh-CN"/>
                        <a:t>SDA</a:t>
                      </a:r>
                      <a:endParaRPr lang="zh-CN" altLang="en-US"/>
                    </a:p>
                  </a:txBody>
                  <a:tcPr/>
                </a:tc>
                <a:tc>
                  <a:txBody>
                    <a:bodyPr/>
                    <a:lstStyle/>
                    <a:p>
                      <a:pPr algn="ctr"/>
                      <a:r>
                        <a:rPr lang="en-US" altLang="zh-CN"/>
                        <a:t>I2C</a:t>
                      </a:r>
                      <a:r>
                        <a:rPr lang="zh-CN" altLang="en-US"/>
                        <a:t>接口</a:t>
                      </a:r>
                    </a:p>
                  </a:txBody>
                  <a:tcPr/>
                </a:tc>
                <a:extLst>
                  <a:ext uri="{0D108BD9-81ED-4DB2-BD59-A6C34878D82A}">
                    <a16:rowId xmlns:a16="http://schemas.microsoft.com/office/drawing/2014/main" val="2482211103"/>
                  </a:ext>
                </a:extLst>
              </a:tr>
              <a:tr h="370840">
                <a:tc>
                  <a:txBody>
                    <a:bodyPr/>
                    <a:lstStyle/>
                    <a:p>
                      <a:pPr algn="ctr"/>
                      <a:r>
                        <a:rPr lang="en-US" altLang="zh-CN"/>
                        <a:t>A0</a:t>
                      </a:r>
                      <a:r>
                        <a:rPr lang="zh-CN" altLang="en-US"/>
                        <a:t>、</a:t>
                      </a:r>
                      <a:r>
                        <a:rPr lang="en-US" altLang="zh-CN"/>
                        <a:t>A1</a:t>
                      </a:r>
                      <a:r>
                        <a:rPr lang="zh-CN" altLang="en-US"/>
                        <a:t>、</a:t>
                      </a:r>
                      <a:r>
                        <a:rPr lang="en-US" altLang="zh-CN"/>
                        <a:t>A2</a:t>
                      </a:r>
                      <a:endParaRPr lang="zh-CN" altLang="en-US"/>
                    </a:p>
                  </a:txBody>
                  <a:tcPr/>
                </a:tc>
                <a:tc>
                  <a:txBody>
                    <a:bodyPr/>
                    <a:lstStyle/>
                    <a:p>
                      <a:pPr algn="ctr"/>
                      <a:r>
                        <a:rPr lang="en-US" altLang="zh-CN"/>
                        <a:t>I2C</a:t>
                      </a:r>
                      <a:r>
                        <a:rPr lang="zh-CN" altLang="en-US"/>
                        <a:t>地址</a:t>
                      </a:r>
                    </a:p>
                  </a:txBody>
                  <a:tcPr/>
                </a:tc>
                <a:extLst>
                  <a:ext uri="{0D108BD9-81ED-4DB2-BD59-A6C34878D82A}">
                    <a16:rowId xmlns:a16="http://schemas.microsoft.com/office/drawing/2014/main" val="3226903686"/>
                  </a:ext>
                </a:extLst>
              </a:tr>
            </a:tbl>
          </a:graphicData>
        </a:graphic>
      </p:graphicFrame>
      <p:pic>
        <p:nvPicPr>
          <p:cNvPr id="7" name="图片 6">
            <a:extLst>
              <a:ext uri="{FF2B5EF4-FFF2-40B4-BE49-F238E27FC236}">
                <a16:creationId xmlns:a16="http://schemas.microsoft.com/office/drawing/2014/main" id="{55C6808D-8C10-4447-A0AD-37050683E849}"/>
              </a:ext>
            </a:extLst>
          </p:cNvPr>
          <p:cNvPicPr>
            <a:picLocks noChangeAspect="1"/>
          </p:cNvPicPr>
          <p:nvPr/>
        </p:nvPicPr>
        <p:blipFill>
          <a:blip r:embed="rId2"/>
          <a:stretch>
            <a:fillRect/>
          </a:stretch>
        </p:blipFill>
        <p:spPr>
          <a:xfrm>
            <a:off x="5606645" y="1776619"/>
            <a:ext cx="5666667" cy="3304762"/>
          </a:xfrm>
          <a:prstGeom prst="rect">
            <a:avLst/>
          </a:prstGeom>
        </p:spPr>
      </p:pic>
    </p:spTree>
    <p:extLst>
      <p:ext uri="{BB962C8B-B14F-4D97-AF65-F5344CB8AC3E}">
        <p14:creationId xmlns:p14="http://schemas.microsoft.com/office/powerpoint/2010/main" val="2682802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5D432589-9011-4BD0-A411-3C077B65C1D2}"/>
              </a:ext>
            </a:extLst>
          </p:cNvPr>
          <p:cNvPicPr>
            <a:picLocks noChangeAspect="1"/>
          </p:cNvPicPr>
          <p:nvPr/>
        </p:nvPicPr>
        <p:blipFill>
          <a:blip r:embed="rId2"/>
          <a:stretch>
            <a:fillRect/>
          </a:stretch>
        </p:blipFill>
        <p:spPr>
          <a:xfrm>
            <a:off x="2529333" y="1086935"/>
            <a:ext cx="7133333" cy="5600000"/>
          </a:xfrm>
          <a:prstGeom prst="rect">
            <a:avLst/>
          </a:prstGeom>
        </p:spPr>
      </p:pic>
    </p:spTree>
    <p:extLst>
      <p:ext uri="{BB962C8B-B14F-4D97-AF65-F5344CB8AC3E}">
        <p14:creationId xmlns:p14="http://schemas.microsoft.com/office/powerpoint/2010/main" val="10970780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3108543"/>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I2C</a:t>
            </a:r>
            <a:r>
              <a:rPr lang="zh-CN" altLang="en-US" sz="2800"/>
              <a:t>总线（</a:t>
            </a:r>
            <a:r>
              <a:rPr lang="en-US" altLang="zh-CN" sz="2800"/>
              <a:t>Inter IC BUS</a:t>
            </a:r>
            <a:r>
              <a:rPr lang="zh-CN" altLang="en-US" sz="2800"/>
              <a:t>）是由</a:t>
            </a:r>
            <a:r>
              <a:rPr lang="en-US" altLang="zh-CN" sz="2800"/>
              <a:t>Philips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两根通信线：</a:t>
            </a:r>
            <a:r>
              <a:rPr lang="en-US" altLang="zh-CN" sz="2800"/>
              <a:t>SCL</a:t>
            </a:r>
            <a:r>
              <a:rPr lang="zh-CN" altLang="en-US" sz="2800"/>
              <a:t>（</a:t>
            </a:r>
            <a:r>
              <a:rPr lang="en-US" altLang="zh-CN" sz="2800"/>
              <a:t>Serial Clock</a:t>
            </a:r>
            <a:r>
              <a:rPr lang="zh-CN" altLang="en-US" sz="2800"/>
              <a:t>）、</a:t>
            </a:r>
            <a:r>
              <a:rPr lang="en-US" altLang="zh-CN" sz="2800"/>
              <a:t>SDA</a:t>
            </a:r>
            <a:r>
              <a:rPr lang="zh-CN" altLang="en-US" sz="2800"/>
              <a:t>（</a:t>
            </a:r>
            <a:r>
              <a:rPr lang="en-US" altLang="zh-CN" sz="2800"/>
              <a:t>Serial Data</a:t>
            </a:r>
            <a:r>
              <a:rPr lang="zh-CN" altLang="en-US" sz="2800"/>
              <a:t>）</a:t>
            </a:r>
            <a:endParaRPr lang="en-US" altLang="zh-CN" sz="2800"/>
          </a:p>
          <a:p>
            <a:pPr marL="457200" indent="-457200">
              <a:buFont typeface="Arial" panose="020B0604020202020204" pitchFamily="34" charset="0"/>
              <a:buChar char="•"/>
            </a:pPr>
            <a:r>
              <a:rPr lang="zh-CN" altLang="en-US" sz="2800"/>
              <a:t>同步、半双工，带数据应答</a:t>
            </a:r>
            <a:endParaRPr lang="en-US" altLang="zh-CN" sz="2800"/>
          </a:p>
          <a:p>
            <a:pPr marL="457200" indent="-457200">
              <a:buFont typeface="Arial" panose="020B0604020202020204" pitchFamily="34" charset="0"/>
              <a:buChar char="•"/>
            </a:pPr>
            <a:r>
              <a:rPr lang="zh-CN" altLang="en-US" sz="2800"/>
              <a:t>通用的</a:t>
            </a:r>
            <a:r>
              <a:rPr lang="en-US" altLang="zh-CN" sz="2800"/>
              <a:t>I2C</a:t>
            </a:r>
            <a:r>
              <a:rPr lang="zh-CN" altLang="en-US" sz="2800"/>
              <a:t>总线，可以使各种设备的通信标准统一，对于厂家来说，使用成熟的方案可以缩短芯片设计周期、提高稳定性，对于应用者来说，使用通用的通信协议可以避免学习各种各样的自定义协议，降低了学习和应用的难度</a:t>
            </a:r>
            <a:endParaRPr lang="en-US" altLang="zh-CN" sz="2800"/>
          </a:p>
        </p:txBody>
      </p:sp>
      <p:pic>
        <p:nvPicPr>
          <p:cNvPr id="2" name="图片 1">
            <a:extLst>
              <a:ext uri="{FF2B5EF4-FFF2-40B4-BE49-F238E27FC236}">
                <a16:creationId xmlns:a16="http://schemas.microsoft.com/office/drawing/2014/main" id="{494C2A5A-1B0F-4738-A0DF-B623E17EFF9A}"/>
              </a:ext>
            </a:extLst>
          </p:cNvPr>
          <p:cNvPicPr>
            <a:picLocks noChangeAspect="1"/>
          </p:cNvPicPr>
          <p:nvPr/>
        </p:nvPicPr>
        <p:blipFill>
          <a:blip r:embed="rId2"/>
          <a:stretch>
            <a:fillRect/>
          </a:stretch>
        </p:blipFill>
        <p:spPr>
          <a:xfrm>
            <a:off x="1768046" y="4493941"/>
            <a:ext cx="2546491" cy="2192994"/>
          </a:xfrm>
          <a:prstGeom prst="rect">
            <a:avLst/>
          </a:prstGeom>
        </p:spPr>
      </p:pic>
      <p:pic>
        <p:nvPicPr>
          <p:cNvPr id="5" name="图片 4">
            <a:extLst>
              <a:ext uri="{FF2B5EF4-FFF2-40B4-BE49-F238E27FC236}">
                <a16:creationId xmlns:a16="http://schemas.microsoft.com/office/drawing/2014/main" id="{D542F318-47FB-47DB-9299-525887B8B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871" y="4493941"/>
            <a:ext cx="2192994" cy="2192994"/>
          </a:xfrm>
          <a:prstGeom prst="rect">
            <a:avLst/>
          </a:prstGeom>
        </p:spPr>
      </p:pic>
      <p:pic>
        <p:nvPicPr>
          <p:cNvPr id="7" name="图片 6">
            <a:extLst>
              <a:ext uri="{FF2B5EF4-FFF2-40B4-BE49-F238E27FC236}">
                <a16:creationId xmlns:a16="http://schemas.microsoft.com/office/drawing/2014/main" id="{8507B1EF-EB37-43DC-A2B9-10CB84DE4041}"/>
              </a:ext>
            </a:extLst>
          </p:cNvPr>
          <p:cNvPicPr>
            <a:picLocks noChangeAspect="1"/>
          </p:cNvPicPr>
          <p:nvPr/>
        </p:nvPicPr>
        <p:blipFill>
          <a:blip r:embed="rId4"/>
          <a:stretch>
            <a:fillRect/>
          </a:stretch>
        </p:blipFill>
        <p:spPr>
          <a:xfrm>
            <a:off x="7780200" y="4493941"/>
            <a:ext cx="2510498" cy="2192994"/>
          </a:xfrm>
          <a:prstGeom prst="rect">
            <a:avLst/>
          </a:prstGeom>
        </p:spPr>
      </p:pic>
    </p:spTree>
    <p:extLst>
      <p:ext uri="{BB962C8B-B14F-4D97-AF65-F5344CB8AC3E}">
        <p14:creationId xmlns:p14="http://schemas.microsoft.com/office/powerpoint/2010/main" val="42122460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电路规范</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所有</a:t>
            </a:r>
            <a:r>
              <a:rPr lang="en-US" altLang="zh-CN" sz="2800"/>
              <a:t>I2C</a:t>
            </a:r>
            <a:r>
              <a:rPr lang="zh-CN" altLang="en-US" sz="2800"/>
              <a:t>设备的</a:t>
            </a:r>
            <a:r>
              <a:rPr lang="en-US" altLang="zh-CN" sz="2800"/>
              <a:t>SCL</a:t>
            </a:r>
            <a:r>
              <a:rPr lang="zh-CN" altLang="en-US" sz="2800"/>
              <a:t>连在一起，</a:t>
            </a:r>
            <a:r>
              <a:rPr lang="en-US" altLang="zh-CN" sz="2800"/>
              <a:t>SDA</a:t>
            </a:r>
            <a:r>
              <a:rPr lang="zh-CN" altLang="en-US" sz="2800"/>
              <a:t>连在一起</a:t>
            </a:r>
            <a:endParaRPr lang="en-US" altLang="zh-CN" sz="2800"/>
          </a:p>
          <a:p>
            <a:pPr marL="457200" indent="-457200">
              <a:buFont typeface="Arial" panose="020B0604020202020204" pitchFamily="34" charset="0"/>
              <a:buChar char="•"/>
            </a:pPr>
            <a:r>
              <a:rPr lang="zh-CN" altLang="en-US" sz="2800"/>
              <a:t>设备的</a:t>
            </a:r>
            <a:r>
              <a:rPr lang="en-US" altLang="zh-CN" sz="2800"/>
              <a:t>SCL</a:t>
            </a:r>
            <a:r>
              <a:rPr lang="zh-CN" altLang="en-US" sz="2800"/>
              <a:t>和</a:t>
            </a:r>
            <a:r>
              <a:rPr lang="en-US" altLang="zh-CN" sz="2800"/>
              <a:t>SDA</a:t>
            </a:r>
            <a:r>
              <a:rPr lang="zh-CN" altLang="en-US" sz="2800"/>
              <a:t>均要配置成开漏输出模式</a:t>
            </a:r>
            <a:endParaRPr lang="en-US" altLang="zh-CN" sz="2800"/>
          </a:p>
          <a:p>
            <a:pPr marL="457200" indent="-457200">
              <a:buFont typeface="Arial" panose="020B0604020202020204" pitchFamily="34" charset="0"/>
              <a:buChar char="•"/>
            </a:pPr>
            <a:r>
              <a:rPr lang="en-US" altLang="zh-CN" sz="2800"/>
              <a:t>SCL</a:t>
            </a:r>
            <a:r>
              <a:rPr lang="zh-CN" altLang="en-US" sz="2800"/>
              <a:t>和</a:t>
            </a:r>
            <a:r>
              <a:rPr lang="en-US" altLang="zh-CN" sz="2800"/>
              <a:t>SDA</a:t>
            </a:r>
            <a:r>
              <a:rPr lang="zh-CN" altLang="en-US" sz="2800"/>
              <a:t>各添加一个上拉电阻，阻值一般为</a:t>
            </a:r>
            <a:r>
              <a:rPr lang="en-US" altLang="zh-CN" sz="2800"/>
              <a:t>4.7KΩ</a:t>
            </a:r>
            <a:r>
              <a:rPr lang="zh-CN" altLang="en-US" sz="2800"/>
              <a:t>左右</a:t>
            </a:r>
            <a:endParaRPr lang="en-US" altLang="zh-CN" sz="2800"/>
          </a:p>
          <a:p>
            <a:pPr marL="457200" indent="-457200">
              <a:buFont typeface="Arial" panose="020B0604020202020204" pitchFamily="34" charset="0"/>
              <a:buChar char="•"/>
            </a:pPr>
            <a:r>
              <a:rPr lang="zh-CN" altLang="en-US" sz="2800"/>
              <a:t>开漏输出和上拉电阻的共同作用实现了“线与”的功能，此设计主要是为了解决多机通信互相干扰的问题</a:t>
            </a:r>
            <a:endParaRPr lang="en-US" altLang="zh-CN" sz="2800"/>
          </a:p>
        </p:txBody>
      </p:sp>
      <p:pic>
        <p:nvPicPr>
          <p:cNvPr id="7" name="图片 6">
            <a:extLst>
              <a:ext uri="{FF2B5EF4-FFF2-40B4-BE49-F238E27FC236}">
                <a16:creationId xmlns:a16="http://schemas.microsoft.com/office/drawing/2014/main" id="{F411D8E8-73EF-405E-95DF-244DDFD00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534" y="3760151"/>
            <a:ext cx="5879108" cy="2801597"/>
          </a:xfrm>
          <a:prstGeom prst="rect">
            <a:avLst/>
          </a:prstGeom>
        </p:spPr>
      </p:pic>
      <p:pic>
        <p:nvPicPr>
          <p:cNvPr id="9" name="图片 8">
            <a:extLst>
              <a:ext uri="{FF2B5EF4-FFF2-40B4-BE49-F238E27FC236}">
                <a16:creationId xmlns:a16="http://schemas.microsoft.com/office/drawing/2014/main" id="{8DC83E84-E4D3-4CB2-A7FA-69111CA8F267}"/>
              </a:ext>
            </a:extLst>
          </p:cNvPr>
          <p:cNvPicPr>
            <a:picLocks noChangeAspect="1"/>
          </p:cNvPicPr>
          <p:nvPr/>
        </p:nvPicPr>
        <p:blipFill>
          <a:blip r:embed="rId3"/>
          <a:stretch>
            <a:fillRect/>
          </a:stretch>
        </p:blipFill>
        <p:spPr>
          <a:xfrm>
            <a:off x="7166434" y="3952340"/>
            <a:ext cx="3796680" cy="2417220"/>
          </a:xfrm>
          <a:prstGeom prst="rect">
            <a:avLst/>
          </a:prstGeom>
        </p:spPr>
      </p:pic>
    </p:spTree>
    <p:extLst>
      <p:ext uri="{BB962C8B-B14F-4D97-AF65-F5344CB8AC3E}">
        <p14:creationId xmlns:p14="http://schemas.microsoft.com/office/powerpoint/2010/main" val="3346538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起始条件：</a:t>
            </a:r>
            <a:r>
              <a:rPr lang="en-US" altLang="zh-CN" sz="2800"/>
              <a:t>SCL</a:t>
            </a:r>
            <a:r>
              <a:rPr lang="zh-CN" altLang="en-US" sz="2800"/>
              <a:t>高电平期间，</a:t>
            </a:r>
            <a:r>
              <a:rPr lang="en-US" altLang="zh-CN" sz="2800"/>
              <a:t>SDA</a:t>
            </a:r>
            <a:r>
              <a:rPr lang="zh-CN" altLang="en-US" sz="2800"/>
              <a:t>从高电平切换到低电平</a:t>
            </a:r>
            <a:endParaRPr lang="en-US" altLang="zh-CN" sz="2800"/>
          </a:p>
          <a:p>
            <a:pPr marL="457200" indent="-457200">
              <a:buFont typeface="Arial" panose="020B0604020202020204" pitchFamily="34" charset="0"/>
              <a:buChar char="•"/>
            </a:pPr>
            <a:r>
              <a:rPr lang="zh-CN" altLang="en-US" sz="2800"/>
              <a:t>终止条件：</a:t>
            </a:r>
            <a:r>
              <a:rPr lang="en-US" altLang="zh-CN" sz="2800"/>
              <a:t>SCL</a:t>
            </a:r>
            <a:r>
              <a:rPr lang="zh-CN" altLang="en-US" sz="2800"/>
              <a:t>高电平期间，</a:t>
            </a:r>
            <a:r>
              <a:rPr lang="en-US" altLang="zh-CN" sz="2800"/>
              <a:t>SDA</a:t>
            </a:r>
            <a:r>
              <a:rPr lang="zh-CN" altLang="en-US" sz="2800"/>
              <a:t>从低电平切换到高电平</a:t>
            </a:r>
            <a:endParaRPr lang="en-US" altLang="zh-CN" sz="2800"/>
          </a:p>
        </p:txBody>
      </p:sp>
      <p:grpSp>
        <p:nvGrpSpPr>
          <p:cNvPr id="64" name="组合 63">
            <a:extLst>
              <a:ext uri="{FF2B5EF4-FFF2-40B4-BE49-F238E27FC236}">
                <a16:creationId xmlns:a16="http://schemas.microsoft.com/office/drawing/2014/main" id="{58CF37D3-47D0-4027-B4F9-DDE90002B405}"/>
              </a:ext>
            </a:extLst>
          </p:cNvPr>
          <p:cNvGrpSpPr/>
          <p:nvPr/>
        </p:nvGrpSpPr>
        <p:grpSpPr>
          <a:xfrm>
            <a:off x="2230591" y="4387099"/>
            <a:ext cx="2425657" cy="523220"/>
            <a:chOff x="2220800" y="4535430"/>
            <a:chExt cx="2425657" cy="523220"/>
          </a:xfrm>
        </p:grpSpPr>
        <p:cxnSp>
          <p:nvCxnSpPr>
            <p:cNvPr id="16" name="直接连接符 15">
              <a:extLst>
                <a:ext uri="{FF2B5EF4-FFF2-40B4-BE49-F238E27FC236}">
                  <a16:creationId xmlns:a16="http://schemas.microsoft.com/office/drawing/2014/main" id="{B083E640-2772-4ECD-BB21-9DD77AB14C7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5B1A385-DB02-4503-A4AE-F32A75138D4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FAD300-6009-441F-9BEA-44E69D7F46E5}"/>
                </a:ext>
              </a:extLst>
            </p:cNvPr>
            <p:cNvCxnSpPr>
              <a:cxnSpLocks/>
            </p:cNvCxnSpPr>
            <p:nvPr/>
          </p:nvCxnSpPr>
          <p:spPr>
            <a:xfrm>
              <a:off x="3352800" y="5058650"/>
              <a:ext cx="129365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85525FC8-1263-47C1-B931-16794ECFFE63}"/>
              </a:ext>
            </a:extLst>
          </p:cNvPr>
          <p:cNvSpPr/>
          <p:nvPr/>
        </p:nvSpPr>
        <p:spPr>
          <a:xfrm>
            <a:off x="2645803"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F505F66-ADC8-4CAF-9912-937DECE13877}"/>
              </a:ext>
            </a:extLst>
          </p:cNvPr>
          <p:cNvSpPr/>
          <p:nvPr/>
        </p:nvSpPr>
        <p:spPr>
          <a:xfrm>
            <a:off x="2577650" y="5726859"/>
            <a:ext cx="1287887"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40" name="矩形 39">
            <a:extLst>
              <a:ext uri="{FF2B5EF4-FFF2-40B4-BE49-F238E27FC236}">
                <a16:creationId xmlns:a16="http://schemas.microsoft.com/office/drawing/2014/main" id="{76B7F12C-6289-4ACE-90A0-C73C06AC95EB}"/>
              </a:ext>
            </a:extLst>
          </p:cNvPr>
          <p:cNvSpPr/>
          <p:nvPr/>
        </p:nvSpPr>
        <p:spPr>
          <a:xfrm>
            <a:off x="8503276" y="3029252"/>
            <a:ext cx="1056068" cy="221182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9A0D1CBB-A3EF-473B-9CBF-559FA0026B2D}"/>
              </a:ext>
            </a:extLst>
          </p:cNvPr>
          <p:cNvSpPr/>
          <p:nvPr/>
        </p:nvSpPr>
        <p:spPr>
          <a:xfrm>
            <a:off x="8431264" y="5726859"/>
            <a:ext cx="1287887"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56" name="文本框 55">
            <a:extLst>
              <a:ext uri="{FF2B5EF4-FFF2-40B4-BE49-F238E27FC236}">
                <a16:creationId xmlns:a16="http://schemas.microsoft.com/office/drawing/2014/main" id="{D2D9EF31-D915-4AEA-AB2C-48E5517D20D8}"/>
              </a:ext>
            </a:extLst>
          </p:cNvPr>
          <p:cNvSpPr txBox="1"/>
          <p:nvPr/>
        </p:nvSpPr>
        <p:spPr>
          <a:xfrm>
            <a:off x="6096000" y="3302929"/>
            <a:ext cx="1180563" cy="523220"/>
          </a:xfrm>
          <a:prstGeom prst="rect">
            <a:avLst/>
          </a:prstGeom>
          <a:noFill/>
        </p:spPr>
        <p:txBody>
          <a:bodyPr wrap="square" rtlCol="0">
            <a:spAutoFit/>
          </a:bodyPr>
          <a:lstStyle/>
          <a:p>
            <a:pPr algn="ctr"/>
            <a:r>
              <a:rPr lang="en-US" altLang="zh-CN" sz="2800"/>
              <a:t>SCL</a:t>
            </a:r>
          </a:p>
        </p:txBody>
      </p:sp>
      <p:sp>
        <p:nvSpPr>
          <p:cNvPr id="57" name="文本框 56">
            <a:extLst>
              <a:ext uri="{FF2B5EF4-FFF2-40B4-BE49-F238E27FC236}">
                <a16:creationId xmlns:a16="http://schemas.microsoft.com/office/drawing/2014/main" id="{C610BC74-9D7C-4779-9992-5B2A26FE503D}"/>
              </a:ext>
            </a:extLst>
          </p:cNvPr>
          <p:cNvSpPr txBox="1"/>
          <p:nvPr/>
        </p:nvSpPr>
        <p:spPr>
          <a:xfrm>
            <a:off x="6096000" y="4387099"/>
            <a:ext cx="1180563" cy="523220"/>
          </a:xfrm>
          <a:prstGeom prst="rect">
            <a:avLst/>
          </a:prstGeom>
          <a:noFill/>
        </p:spPr>
        <p:txBody>
          <a:bodyPr wrap="square" rtlCol="0">
            <a:spAutoFit/>
          </a:bodyPr>
          <a:lstStyle/>
          <a:p>
            <a:pPr algn="ctr"/>
            <a:r>
              <a:rPr lang="en-US" altLang="zh-CN" sz="2800"/>
              <a:t>SDA</a:t>
            </a:r>
          </a:p>
        </p:txBody>
      </p:sp>
      <p:grpSp>
        <p:nvGrpSpPr>
          <p:cNvPr id="65" name="组合 64">
            <a:extLst>
              <a:ext uri="{FF2B5EF4-FFF2-40B4-BE49-F238E27FC236}">
                <a16:creationId xmlns:a16="http://schemas.microsoft.com/office/drawing/2014/main" id="{4D532481-3BC7-4F4E-BD08-7E1088843A10}"/>
              </a:ext>
            </a:extLst>
          </p:cNvPr>
          <p:cNvGrpSpPr/>
          <p:nvPr/>
        </p:nvGrpSpPr>
        <p:grpSpPr>
          <a:xfrm flipV="1">
            <a:off x="7276563" y="4387099"/>
            <a:ext cx="2810412" cy="523220"/>
            <a:chOff x="1424991" y="4535430"/>
            <a:chExt cx="2810412" cy="523220"/>
          </a:xfrm>
        </p:grpSpPr>
        <p:cxnSp>
          <p:nvCxnSpPr>
            <p:cNvPr id="66" name="直接连接符 65">
              <a:extLst>
                <a:ext uri="{FF2B5EF4-FFF2-40B4-BE49-F238E27FC236}">
                  <a16:creationId xmlns:a16="http://schemas.microsoft.com/office/drawing/2014/main" id="{A5B61E03-949D-4B6A-AD1A-38F41DD30270}"/>
                </a:ext>
              </a:extLst>
            </p:cNvPr>
            <p:cNvCxnSpPr>
              <a:cxnSpLocks/>
            </p:cNvCxnSpPr>
            <p:nvPr/>
          </p:nvCxnSpPr>
          <p:spPr>
            <a:xfrm flipV="1">
              <a:off x="1424991" y="4535430"/>
              <a:ext cx="164581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AB95AFFA-BE3B-46BB-9A4E-3F287652C7C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DBE993DA-EE49-43E3-B457-3CC01BDD5D1A}"/>
                </a:ext>
              </a:extLst>
            </p:cNvPr>
            <p:cNvCxnSpPr>
              <a:cxnSpLocks/>
            </p:cNvCxnSpPr>
            <p:nvPr/>
          </p:nvCxnSpPr>
          <p:spPr>
            <a:xfrm flipV="1">
              <a:off x="3352800" y="5058650"/>
              <a:ext cx="882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组合 68">
            <a:extLst>
              <a:ext uri="{FF2B5EF4-FFF2-40B4-BE49-F238E27FC236}">
                <a16:creationId xmlns:a16="http://schemas.microsoft.com/office/drawing/2014/main" id="{876C17A9-6D57-4B8C-A6CE-07AA42727540}"/>
              </a:ext>
            </a:extLst>
          </p:cNvPr>
          <p:cNvGrpSpPr/>
          <p:nvPr/>
        </p:nvGrpSpPr>
        <p:grpSpPr>
          <a:xfrm>
            <a:off x="2228045" y="3302929"/>
            <a:ext cx="2428203" cy="523220"/>
            <a:chOff x="1418286" y="4535430"/>
            <a:chExt cx="2428203" cy="523220"/>
          </a:xfrm>
        </p:grpSpPr>
        <p:cxnSp>
          <p:nvCxnSpPr>
            <p:cNvPr id="70" name="直接连接符 69">
              <a:extLst>
                <a:ext uri="{FF2B5EF4-FFF2-40B4-BE49-F238E27FC236}">
                  <a16:creationId xmlns:a16="http://schemas.microsoft.com/office/drawing/2014/main" id="{789EEBEE-732A-47AC-9402-AABB28DA0A18}"/>
                </a:ext>
              </a:extLst>
            </p:cNvPr>
            <p:cNvCxnSpPr>
              <a:cxnSpLocks/>
            </p:cNvCxnSpPr>
            <p:nvPr/>
          </p:nvCxnSpPr>
          <p:spPr>
            <a:xfrm>
              <a:off x="1418286" y="4535430"/>
              <a:ext cx="16525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02ED9BD2-7169-47E3-8946-693AF2BD1C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B47217CE-6902-438A-B77C-25FE61E38EEF}"/>
                </a:ext>
              </a:extLst>
            </p:cNvPr>
            <p:cNvCxnSpPr>
              <a:cxnSpLocks/>
            </p:cNvCxnSpPr>
            <p:nvPr/>
          </p:nvCxnSpPr>
          <p:spPr>
            <a:xfrm>
              <a:off x="3352800" y="5058650"/>
              <a:ext cx="4936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5C7A970D-D256-4583-A4F9-C10D89BA8B2A}"/>
              </a:ext>
            </a:extLst>
          </p:cNvPr>
          <p:cNvGrpSpPr/>
          <p:nvPr/>
        </p:nvGrpSpPr>
        <p:grpSpPr>
          <a:xfrm flipV="1">
            <a:off x="7276563" y="3302929"/>
            <a:ext cx="2810412" cy="523220"/>
            <a:chOff x="2333759" y="4535430"/>
            <a:chExt cx="2810412" cy="523220"/>
          </a:xfrm>
        </p:grpSpPr>
        <p:cxnSp>
          <p:nvCxnSpPr>
            <p:cNvPr id="76" name="直接连接符 75">
              <a:extLst>
                <a:ext uri="{FF2B5EF4-FFF2-40B4-BE49-F238E27FC236}">
                  <a16:creationId xmlns:a16="http://schemas.microsoft.com/office/drawing/2014/main" id="{7856DED4-6945-411F-AA54-9078B8B11D66}"/>
                </a:ext>
              </a:extLst>
            </p:cNvPr>
            <p:cNvCxnSpPr>
              <a:cxnSpLocks/>
            </p:cNvCxnSpPr>
            <p:nvPr/>
          </p:nvCxnSpPr>
          <p:spPr>
            <a:xfrm flipV="1">
              <a:off x="2333759" y="4535430"/>
              <a:ext cx="73704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1319B255-8DE1-43E2-B423-01E87B0F28E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204BAF32-F046-48BF-8D74-9957CE170085}"/>
                </a:ext>
              </a:extLst>
            </p:cNvPr>
            <p:cNvCxnSpPr>
              <a:cxnSpLocks/>
            </p:cNvCxnSpPr>
            <p:nvPr/>
          </p:nvCxnSpPr>
          <p:spPr>
            <a:xfrm flipV="1">
              <a:off x="3352800" y="5058650"/>
              <a:ext cx="179137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13B3A2FA-27DE-49BC-9A5F-DBC321CEF948}"/>
              </a:ext>
            </a:extLst>
          </p:cNvPr>
          <p:cNvSpPr txBox="1"/>
          <p:nvPr/>
        </p:nvSpPr>
        <p:spPr>
          <a:xfrm>
            <a:off x="1051322" y="3302929"/>
            <a:ext cx="1180563" cy="523220"/>
          </a:xfrm>
          <a:prstGeom prst="rect">
            <a:avLst/>
          </a:prstGeom>
          <a:noFill/>
        </p:spPr>
        <p:txBody>
          <a:bodyPr wrap="square" rtlCol="0">
            <a:spAutoFit/>
          </a:bodyPr>
          <a:lstStyle/>
          <a:p>
            <a:pPr algn="ctr"/>
            <a:r>
              <a:rPr lang="en-US" altLang="zh-CN" sz="2800"/>
              <a:t>SCL</a:t>
            </a:r>
          </a:p>
        </p:txBody>
      </p:sp>
      <p:sp>
        <p:nvSpPr>
          <p:cNvPr id="29" name="文本框 28">
            <a:extLst>
              <a:ext uri="{FF2B5EF4-FFF2-40B4-BE49-F238E27FC236}">
                <a16:creationId xmlns:a16="http://schemas.microsoft.com/office/drawing/2014/main" id="{5A1632A2-1BD6-4FF1-B10E-37865DB81568}"/>
              </a:ext>
            </a:extLst>
          </p:cNvPr>
          <p:cNvSpPr txBox="1"/>
          <p:nvPr/>
        </p:nvSpPr>
        <p:spPr>
          <a:xfrm>
            <a:off x="1051322" y="4387099"/>
            <a:ext cx="1180563" cy="523220"/>
          </a:xfrm>
          <a:prstGeom prst="rect">
            <a:avLst/>
          </a:prstGeom>
          <a:noFill/>
        </p:spPr>
        <p:txBody>
          <a:bodyPr wrap="square" rtlCol="0">
            <a:spAutoFit/>
          </a:bodyPr>
          <a:lstStyle/>
          <a:p>
            <a:pPr algn="ctr"/>
            <a:r>
              <a:rPr lang="en-US" altLang="zh-CN" sz="2800"/>
              <a:t>SDA</a:t>
            </a:r>
          </a:p>
        </p:txBody>
      </p:sp>
    </p:spTree>
    <p:extLst>
      <p:ext uri="{BB962C8B-B14F-4D97-AF65-F5344CB8AC3E}">
        <p14:creationId xmlns:p14="http://schemas.microsoft.com/office/powerpoint/2010/main" val="9133371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发送一个字节：</a:t>
            </a:r>
            <a:r>
              <a:rPr lang="en-US" altLang="zh-CN" sz="2800"/>
              <a:t>SCL</a:t>
            </a:r>
            <a:r>
              <a:rPr lang="zh-CN" altLang="en-US" sz="2800"/>
              <a:t>低电平期间，主机将数据位依次放到</a:t>
            </a:r>
            <a:r>
              <a:rPr lang="en-US" altLang="zh-CN" sz="2800"/>
              <a:t>SDA</a:t>
            </a:r>
            <a:r>
              <a:rPr lang="zh-CN" altLang="en-US" sz="2800"/>
              <a:t>线上（高位在前），然后拉高</a:t>
            </a:r>
            <a:r>
              <a:rPr lang="en-US" altLang="zh-CN" sz="2800"/>
              <a:t>SCL</a:t>
            </a:r>
            <a:r>
              <a:rPr lang="zh-CN" altLang="en-US" sz="2800"/>
              <a:t>，从机将在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次，即可发送一个字节</a:t>
            </a:r>
            <a:endParaRPr lang="en-US" altLang="zh-CN" sz="2800"/>
          </a:p>
          <a:p>
            <a:r>
              <a:rPr lang="en-US" altLang="zh-CN" sz="280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3726259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接收一个字节：</a:t>
            </a:r>
            <a:r>
              <a:rPr lang="en-US" altLang="zh-CN" sz="2800"/>
              <a:t>SCL</a:t>
            </a:r>
            <a:r>
              <a:rPr lang="zh-CN" altLang="en-US" sz="2800"/>
              <a:t>低电平期间，从机将数据位依次放到</a:t>
            </a:r>
            <a:r>
              <a:rPr lang="en-US" altLang="zh-CN" sz="2800"/>
              <a:t>SDA</a:t>
            </a:r>
            <a:r>
              <a:rPr lang="zh-CN" altLang="en-US" sz="2800"/>
              <a:t>线上（高位在前），然后拉高</a:t>
            </a:r>
            <a:r>
              <a:rPr lang="en-US" altLang="zh-CN" sz="2800"/>
              <a:t>SCL</a:t>
            </a:r>
            <a:r>
              <a:rPr lang="zh-CN" altLang="en-US" sz="2800"/>
              <a:t>，主机将在</a:t>
            </a:r>
            <a:r>
              <a:rPr lang="en-US" altLang="zh-CN" sz="2800"/>
              <a:t>SCL</a:t>
            </a:r>
            <a:r>
              <a:rPr lang="zh-CN" altLang="en-US" sz="2800"/>
              <a:t>高电平期间读取数据位，所以</a:t>
            </a:r>
            <a:r>
              <a:rPr lang="en-US" altLang="zh-CN" sz="2800"/>
              <a:t>SCL</a:t>
            </a:r>
            <a:r>
              <a:rPr lang="zh-CN" altLang="en-US" sz="2800"/>
              <a:t>高电平期间</a:t>
            </a:r>
            <a:r>
              <a:rPr lang="en-US" altLang="zh-CN" sz="2800"/>
              <a:t>SDA</a:t>
            </a:r>
            <a:r>
              <a:rPr lang="zh-CN" altLang="en-US" sz="2800"/>
              <a:t>不允许有数据变化，依次循环上述过程</a:t>
            </a:r>
            <a:r>
              <a:rPr lang="en-US" altLang="zh-CN" sz="2800"/>
              <a:t>8</a:t>
            </a:r>
            <a:r>
              <a:rPr lang="zh-CN" altLang="en-US" sz="2800"/>
              <a:t>次，即可接收一个字节（主机在接收之前，需要释放</a:t>
            </a:r>
            <a:r>
              <a:rPr lang="en-US" altLang="zh-CN" sz="2800"/>
              <a:t>SDA</a:t>
            </a:r>
            <a:r>
              <a:rPr lang="zh-CN" altLang="en-US" sz="2800"/>
              <a:t>）</a:t>
            </a:r>
            <a:endParaRPr lang="en-US" altLang="zh-CN" sz="2800"/>
          </a:p>
          <a:p>
            <a:r>
              <a:rPr lang="en-US" altLang="zh-CN" sz="2800"/>
              <a:t>	</a:t>
            </a:r>
          </a:p>
        </p:txBody>
      </p:sp>
      <p:sp>
        <p:nvSpPr>
          <p:cNvPr id="7" name="文本框 6">
            <a:extLst>
              <a:ext uri="{FF2B5EF4-FFF2-40B4-BE49-F238E27FC236}">
                <a16:creationId xmlns:a16="http://schemas.microsoft.com/office/drawing/2014/main" id="{8194C4BF-0B7B-4C2E-BDAB-F59D6EE93566}"/>
              </a:ext>
            </a:extLst>
          </p:cNvPr>
          <p:cNvSpPr txBox="1"/>
          <p:nvPr/>
        </p:nvSpPr>
        <p:spPr>
          <a:xfrm>
            <a:off x="171718" y="3818587"/>
            <a:ext cx="1180563" cy="523220"/>
          </a:xfrm>
          <a:prstGeom prst="rect">
            <a:avLst/>
          </a:prstGeom>
          <a:noFill/>
        </p:spPr>
        <p:txBody>
          <a:bodyPr wrap="square" rtlCol="0">
            <a:spAutoFit/>
          </a:bodyPr>
          <a:lstStyle/>
          <a:p>
            <a:pPr algn="ctr"/>
            <a:r>
              <a:rPr lang="en-US" altLang="zh-CN" sz="2800"/>
              <a:t>SCL</a:t>
            </a:r>
          </a:p>
        </p:txBody>
      </p:sp>
      <p:sp>
        <p:nvSpPr>
          <p:cNvPr id="8" name="文本框 7">
            <a:extLst>
              <a:ext uri="{FF2B5EF4-FFF2-40B4-BE49-F238E27FC236}">
                <a16:creationId xmlns:a16="http://schemas.microsoft.com/office/drawing/2014/main" id="{AF51010F-326E-4328-84C9-AD09B7AD6803}"/>
              </a:ext>
            </a:extLst>
          </p:cNvPr>
          <p:cNvSpPr txBox="1"/>
          <p:nvPr/>
        </p:nvSpPr>
        <p:spPr>
          <a:xfrm>
            <a:off x="171718" y="4902757"/>
            <a:ext cx="1180563" cy="523220"/>
          </a:xfrm>
          <a:prstGeom prst="rect">
            <a:avLst/>
          </a:prstGeom>
          <a:noFill/>
        </p:spPr>
        <p:txBody>
          <a:bodyPr wrap="square" rtlCol="0">
            <a:spAutoFit/>
          </a:bodyPr>
          <a:lstStyle/>
          <a:p>
            <a:pPr algn="ctr"/>
            <a:r>
              <a:rPr lang="en-US" altLang="zh-CN" sz="2800"/>
              <a:t>SDA</a:t>
            </a:r>
          </a:p>
        </p:txBody>
      </p:sp>
      <p:sp>
        <p:nvSpPr>
          <p:cNvPr id="15" name="矩形 14">
            <a:extLst>
              <a:ext uri="{FF2B5EF4-FFF2-40B4-BE49-F238E27FC236}">
                <a16:creationId xmlns:a16="http://schemas.microsoft.com/office/drawing/2014/main" id="{57C5F6E7-A260-4458-87B2-4213898D204B}"/>
              </a:ext>
            </a:extLst>
          </p:cNvPr>
          <p:cNvSpPr/>
          <p:nvPr/>
        </p:nvSpPr>
        <p:spPr>
          <a:xfrm>
            <a:off x="4456090" y="6086404"/>
            <a:ext cx="3018846"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a:t>
            </a:r>
            <a:endParaRPr lang="zh-CN" altLang="en-US"/>
          </a:p>
        </p:txBody>
      </p:sp>
      <p:grpSp>
        <p:nvGrpSpPr>
          <p:cNvPr id="84" name="组合 83">
            <a:extLst>
              <a:ext uri="{FF2B5EF4-FFF2-40B4-BE49-F238E27FC236}">
                <a16:creationId xmlns:a16="http://schemas.microsoft.com/office/drawing/2014/main" id="{7E7C4C04-A81D-4050-97F0-B33625C4E632}"/>
              </a:ext>
            </a:extLst>
          </p:cNvPr>
          <p:cNvGrpSpPr/>
          <p:nvPr/>
        </p:nvGrpSpPr>
        <p:grpSpPr>
          <a:xfrm>
            <a:off x="1374684" y="3818587"/>
            <a:ext cx="3325433" cy="523220"/>
            <a:chOff x="1374684" y="3818587"/>
            <a:chExt cx="3325433" cy="523220"/>
          </a:xfrm>
        </p:grpSpPr>
        <p:grpSp>
          <p:nvGrpSpPr>
            <p:cNvPr id="75" name="组合 74">
              <a:extLst>
                <a:ext uri="{FF2B5EF4-FFF2-40B4-BE49-F238E27FC236}">
                  <a16:creationId xmlns:a16="http://schemas.microsoft.com/office/drawing/2014/main" id="{8C9529B7-5F2B-4CD9-9320-6CAECB01B314}"/>
                </a:ext>
              </a:extLst>
            </p:cNvPr>
            <p:cNvGrpSpPr/>
            <p:nvPr/>
          </p:nvGrpSpPr>
          <p:grpSpPr>
            <a:xfrm>
              <a:off x="3110917" y="3818587"/>
              <a:ext cx="1589200" cy="523220"/>
              <a:chOff x="2678000" y="4535430"/>
              <a:chExt cx="1589200" cy="523220"/>
            </a:xfrm>
          </p:grpSpPr>
          <p:cxnSp>
            <p:nvCxnSpPr>
              <p:cNvPr id="76" name="直接连接符 75">
                <a:extLst>
                  <a:ext uri="{FF2B5EF4-FFF2-40B4-BE49-F238E27FC236}">
                    <a16:creationId xmlns:a16="http://schemas.microsoft.com/office/drawing/2014/main" id="{E85D80FE-6B71-40BD-B6FB-614019BD9ABC}"/>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3A2F99D-8756-4EC7-B432-B3926A3FA02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2828459-54F3-4BAD-BDAC-CBB661E7BFDF}"/>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9" name="组合 78">
              <a:extLst>
                <a:ext uri="{FF2B5EF4-FFF2-40B4-BE49-F238E27FC236}">
                  <a16:creationId xmlns:a16="http://schemas.microsoft.com/office/drawing/2014/main" id="{11E8E993-5288-4FC5-8C9A-00A59FDED0E2}"/>
                </a:ext>
              </a:extLst>
            </p:cNvPr>
            <p:cNvGrpSpPr/>
            <p:nvPr/>
          </p:nvGrpSpPr>
          <p:grpSpPr>
            <a:xfrm flipH="1">
              <a:off x="1374684" y="3818587"/>
              <a:ext cx="1736233" cy="523220"/>
              <a:chOff x="3070806" y="4535430"/>
              <a:chExt cx="1736233" cy="523220"/>
            </a:xfrm>
          </p:grpSpPr>
          <p:cxnSp>
            <p:nvCxnSpPr>
              <p:cNvPr id="81" name="直接连接符 80">
                <a:extLst>
                  <a:ext uri="{FF2B5EF4-FFF2-40B4-BE49-F238E27FC236}">
                    <a16:creationId xmlns:a16="http://schemas.microsoft.com/office/drawing/2014/main" id="{592234C8-4107-44F1-A3E1-A0653EE6F9A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6CA7016-7CAC-407D-8B27-3B83DD2C8CE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3" name="组合 92">
            <a:extLst>
              <a:ext uri="{FF2B5EF4-FFF2-40B4-BE49-F238E27FC236}">
                <a16:creationId xmlns:a16="http://schemas.microsoft.com/office/drawing/2014/main" id="{D8624360-BAC4-42D9-AAF5-58CD2CBCD6E3}"/>
              </a:ext>
            </a:extLst>
          </p:cNvPr>
          <p:cNvGrpSpPr/>
          <p:nvPr/>
        </p:nvGrpSpPr>
        <p:grpSpPr>
          <a:xfrm>
            <a:off x="1374684" y="4902757"/>
            <a:ext cx="2046400" cy="523220"/>
            <a:chOff x="1374684" y="4902757"/>
            <a:chExt cx="2046400" cy="523220"/>
          </a:xfrm>
        </p:grpSpPr>
        <p:grpSp>
          <p:nvGrpSpPr>
            <p:cNvPr id="85" name="组合 84">
              <a:extLst>
                <a:ext uri="{FF2B5EF4-FFF2-40B4-BE49-F238E27FC236}">
                  <a16:creationId xmlns:a16="http://schemas.microsoft.com/office/drawing/2014/main" id="{03696FF4-1351-418F-8033-AB5E8D0D0413}"/>
                </a:ext>
              </a:extLst>
            </p:cNvPr>
            <p:cNvGrpSpPr/>
            <p:nvPr/>
          </p:nvGrpSpPr>
          <p:grpSpPr>
            <a:xfrm>
              <a:off x="1374684" y="4902757"/>
              <a:ext cx="2046400" cy="523220"/>
              <a:chOff x="2220800" y="4535430"/>
              <a:chExt cx="2046400" cy="523220"/>
            </a:xfrm>
          </p:grpSpPr>
          <p:cxnSp>
            <p:nvCxnSpPr>
              <p:cNvPr id="86" name="直接连接符 85">
                <a:extLst>
                  <a:ext uri="{FF2B5EF4-FFF2-40B4-BE49-F238E27FC236}">
                    <a16:creationId xmlns:a16="http://schemas.microsoft.com/office/drawing/2014/main" id="{43E2C91E-8C7A-4BD1-ACF9-6E664231EE9A}"/>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C36E90D4-6550-495D-9E59-E8C374A53B3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14AFF2A-EA05-4694-A04D-770DCD4B1853}"/>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B9962732-D617-45B3-A868-BB63BCBB43FA}"/>
                </a:ext>
              </a:extLst>
            </p:cNvPr>
            <p:cNvGrpSpPr/>
            <p:nvPr/>
          </p:nvGrpSpPr>
          <p:grpSpPr>
            <a:xfrm flipV="1">
              <a:off x="1374684" y="4902757"/>
              <a:ext cx="2046400" cy="523220"/>
              <a:chOff x="2220800" y="4535430"/>
              <a:chExt cx="2046400" cy="523220"/>
            </a:xfrm>
          </p:grpSpPr>
          <p:cxnSp>
            <p:nvCxnSpPr>
              <p:cNvPr id="90" name="直接连接符 89">
                <a:extLst>
                  <a:ext uri="{FF2B5EF4-FFF2-40B4-BE49-F238E27FC236}">
                    <a16:creationId xmlns:a16="http://schemas.microsoft.com/office/drawing/2014/main" id="{B54960D4-853D-4B4C-A790-3BD9504B0DE7}"/>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0564775D-528A-4C65-A802-8F34896D5E8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9A3488A-82ED-4B71-845B-C2C8EF46B3F2}"/>
                  </a:ext>
                </a:extLst>
              </p:cNvPr>
              <p:cNvCxnSpPr>
                <a:cxnSpLocks/>
              </p:cNvCxnSpPr>
              <p:nvPr/>
            </p:nvCxnSpPr>
            <p:spPr>
              <a:xfrm>
                <a:off x="3352800" y="5058650"/>
                <a:ext cx="914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94" name="组合 93">
            <a:extLst>
              <a:ext uri="{FF2B5EF4-FFF2-40B4-BE49-F238E27FC236}">
                <a16:creationId xmlns:a16="http://schemas.microsoft.com/office/drawing/2014/main" id="{2D63D1CB-CD1F-4A42-8608-F769772DFAE9}"/>
              </a:ext>
            </a:extLst>
          </p:cNvPr>
          <p:cNvGrpSpPr/>
          <p:nvPr/>
        </p:nvGrpSpPr>
        <p:grpSpPr>
          <a:xfrm>
            <a:off x="3245473" y="4902757"/>
            <a:ext cx="2637167" cy="523220"/>
            <a:chOff x="1374684" y="4902757"/>
            <a:chExt cx="2637167" cy="523220"/>
          </a:xfrm>
        </p:grpSpPr>
        <p:grpSp>
          <p:nvGrpSpPr>
            <p:cNvPr id="95" name="组合 94">
              <a:extLst>
                <a:ext uri="{FF2B5EF4-FFF2-40B4-BE49-F238E27FC236}">
                  <a16:creationId xmlns:a16="http://schemas.microsoft.com/office/drawing/2014/main" id="{0504DDD9-4CCB-4FB8-AB57-CF898EAB6A1E}"/>
                </a:ext>
              </a:extLst>
            </p:cNvPr>
            <p:cNvGrpSpPr/>
            <p:nvPr/>
          </p:nvGrpSpPr>
          <p:grpSpPr>
            <a:xfrm>
              <a:off x="1374684" y="4902757"/>
              <a:ext cx="2637167" cy="523220"/>
              <a:chOff x="2220800" y="4535430"/>
              <a:chExt cx="2637167" cy="523220"/>
            </a:xfrm>
          </p:grpSpPr>
          <p:cxnSp>
            <p:nvCxnSpPr>
              <p:cNvPr id="100" name="直接连接符 99">
                <a:extLst>
                  <a:ext uri="{FF2B5EF4-FFF2-40B4-BE49-F238E27FC236}">
                    <a16:creationId xmlns:a16="http://schemas.microsoft.com/office/drawing/2014/main" id="{CFB98B7B-B3CD-4CB3-9FC7-2236AE4BED2F}"/>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0DA9C9CC-65EB-48D3-99C7-28829FC0D46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CC19EBD3-6758-4FDB-9550-C2E44DC8F925}"/>
                  </a:ext>
                </a:extLst>
              </p:cNvPr>
              <p:cNvCxnSpPr>
                <a:cxnSpLocks/>
              </p:cNvCxnSpPr>
              <p:nvPr/>
            </p:nvCxnSpPr>
            <p:spPr>
              <a:xfrm>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6" name="组合 95">
              <a:extLst>
                <a:ext uri="{FF2B5EF4-FFF2-40B4-BE49-F238E27FC236}">
                  <a16:creationId xmlns:a16="http://schemas.microsoft.com/office/drawing/2014/main" id="{D7C003ED-D2F6-4B6E-8869-F2F98F0FC5D0}"/>
                </a:ext>
              </a:extLst>
            </p:cNvPr>
            <p:cNvGrpSpPr/>
            <p:nvPr/>
          </p:nvGrpSpPr>
          <p:grpSpPr>
            <a:xfrm flipV="1">
              <a:off x="1374684" y="4902757"/>
              <a:ext cx="2637167" cy="523220"/>
              <a:chOff x="2220800" y="4535430"/>
              <a:chExt cx="2637167" cy="523220"/>
            </a:xfrm>
          </p:grpSpPr>
          <p:cxnSp>
            <p:nvCxnSpPr>
              <p:cNvPr id="97" name="直接连接符 96">
                <a:extLst>
                  <a:ext uri="{FF2B5EF4-FFF2-40B4-BE49-F238E27FC236}">
                    <a16:creationId xmlns:a16="http://schemas.microsoft.com/office/drawing/2014/main" id="{F5C9E7C9-E07F-413C-B3AF-CF8E16B235D6}"/>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F6537CDC-31D4-47BC-A978-E018FCBF9D5C}"/>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8D284BCB-6D94-4118-98D3-40D250DC8ADB}"/>
                  </a:ext>
                </a:extLst>
              </p:cNvPr>
              <p:cNvCxnSpPr>
                <a:cxnSpLocks/>
              </p:cNvCxnSpPr>
              <p:nvPr/>
            </p:nvCxnSpPr>
            <p:spPr>
              <a:xfrm flipV="1">
                <a:off x="3352800" y="5058650"/>
                <a:ext cx="1505167"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grpSp>
        <p:nvGrpSpPr>
          <p:cNvPr id="103" name="组合 102">
            <a:extLst>
              <a:ext uri="{FF2B5EF4-FFF2-40B4-BE49-F238E27FC236}">
                <a16:creationId xmlns:a16="http://schemas.microsoft.com/office/drawing/2014/main" id="{BE13C6BA-F2BA-4CA9-AEE6-93E40DC10E63}"/>
              </a:ext>
            </a:extLst>
          </p:cNvPr>
          <p:cNvGrpSpPr/>
          <p:nvPr/>
        </p:nvGrpSpPr>
        <p:grpSpPr>
          <a:xfrm>
            <a:off x="3771898" y="3818587"/>
            <a:ext cx="2785594" cy="523220"/>
            <a:chOff x="1914523" y="3818587"/>
            <a:chExt cx="2785594" cy="523220"/>
          </a:xfrm>
        </p:grpSpPr>
        <p:grpSp>
          <p:nvGrpSpPr>
            <p:cNvPr id="104" name="组合 103">
              <a:extLst>
                <a:ext uri="{FF2B5EF4-FFF2-40B4-BE49-F238E27FC236}">
                  <a16:creationId xmlns:a16="http://schemas.microsoft.com/office/drawing/2014/main" id="{B6FB613F-14E9-4FA4-83C2-286E354EA551}"/>
                </a:ext>
              </a:extLst>
            </p:cNvPr>
            <p:cNvGrpSpPr/>
            <p:nvPr/>
          </p:nvGrpSpPr>
          <p:grpSpPr>
            <a:xfrm>
              <a:off x="3110917" y="3818587"/>
              <a:ext cx="1589200" cy="523220"/>
              <a:chOff x="2678000" y="4535430"/>
              <a:chExt cx="1589200" cy="523220"/>
            </a:xfrm>
          </p:grpSpPr>
          <p:cxnSp>
            <p:nvCxnSpPr>
              <p:cNvPr id="108" name="直接连接符 107">
                <a:extLst>
                  <a:ext uri="{FF2B5EF4-FFF2-40B4-BE49-F238E27FC236}">
                    <a16:creationId xmlns:a16="http://schemas.microsoft.com/office/drawing/2014/main" id="{F3B74110-FB9F-4C94-89C1-08E014315AB5}"/>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5F00966-BAE9-4D53-AA3D-FDD4EC9B1985}"/>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2E49A074-EC87-4D5B-A53A-20F284BB651B}"/>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组合 104">
              <a:extLst>
                <a:ext uri="{FF2B5EF4-FFF2-40B4-BE49-F238E27FC236}">
                  <a16:creationId xmlns:a16="http://schemas.microsoft.com/office/drawing/2014/main" id="{020A2D2A-7CC2-4DF7-945A-09572BA9F59F}"/>
                </a:ext>
              </a:extLst>
            </p:cNvPr>
            <p:cNvGrpSpPr/>
            <p:nvPr/>
          </p:nvGrpSpPr>
          <p:grpSpPr>
            <a:xfrm flipH="1">
              <a:off x="1914523" y="3818587"/>
              <a:ext cx="1196394" cy="523220"/>
              <a:chOff x="3070806" y="4535430"/>
              <a:chExt cx="1196394" cy="523220"/>
            </a:xfrm>
          </p:grpSpPr>
          <p:cxnSp>
            <p:nvCxnSpPr>
              <p:cNvPr id="106" name="直接连接符 105">
                <a:extLst>
                  <a:ext uri="{FF2B5EF4-FFF2-40B4-BE49-F238E27FC236}">
                    <a16:creationId xmlns:a16="http://schemas.microsoft.com/office/drawing/2014/main" id="{5D2D8E8B-4056-482E-A699-33E96F4B3728}"/>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2A3AF06-D11D-4A9E-8EAC-96BDA9DAAC47}"/>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5" name="组合 114">
            <a:extLst>
              <a:ext uri="{FF2B5EF4-FFF2-40B4-BE49-F238E27FC236}">
                <a16:creationId xmlns:a16="http://schemas.microsoft.com/office/drawing/2014/main" id="{5F7AD2F8-E342-406C-B409-BEB1ACB22B5B}"/>
              </a:ext>
            </a:extLst>
          </p:cNvPr>
          <p:cNvGrpSpPr/>
          <p:nvPr/>
        </p:nvGrpSpPr>
        <p:grpSpPr>
          <a:xfrm>
            <a:off x="8096523" y="3818587"/>
            <a:ext cx="2740382" cy="523220"/>
            <a:chOff x="1959735" y="3818587"/>
            <a:chExt cx="2740382" cy="523220"/>
          </a:xfrm>
        </p:grpSpPr>
        <p:grpSp>
          <p:nvGrpSpPr>
            <p:cNvPr id="116" name="组合 115">
              <a:extLst>
                <a:ext uri="{FF2B5EF4-FFF2-40B4-BE49-F238E27FC236}">
                  <a16:creationId xmlns:a16="http://schemas.microsoft.com/office/drawing/2014/main" id="{49CFA590-C587-4DD9-B440-F15E0D1CE117}"/>
                </a:ext>
              </a:extLst>
            </p:cNvPr>
            <p:cNvGrpSpPr/>
            <p:nvPr/>
          </p:nvGrpSpPr>
          <p:grpSpPr>
            <a:xfrm>
              <a:off x="3110917" y="3818587"/>
              <a:ext cx="1589200" cy="523220"/>
              <a:chOff x="2678000" y="4535430"/>
              <a:chExt cx="1589200" cy="523220"/>
            </a:xfrm>
          </p:grpSpPr>
          <p:cxnSp>
            <p:nvCxnSpPr>
              <p:cNvPr id="120" name="直接连接符 119">
                <a:extLst>
                  <a:ext uri="{FF2B5EF4-FFF2-40B4-BE49-F238E27FC236}">
                    <a16:creationId xmlns:a16="http://schemas.microsoft.com/office/drawing/2014/main" id="{BA242BC9-3665-44C9-A389-E44AF4FE6F3B}"/>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064BDE0-560F-4238-9ADE-87CAE16942E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CE86C372-734D-4AB3-BF55-49DE30CA2E69}"/>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组合 116">
              <a:extLst>
                <a:ext uri="{FF2B5EF4-FFF2-40B4-BE49-F238E27FC236}">
                  <a16:creationId xmlns:a16="http://schemas.microsoft.com/office/drawing/2014/main" id="{154C57FE-ECB2-42A4-9478-55E542D37E47}"/>
                </a:ext>
              </a:extLst>
            </p:cNvPr>
            <p:cNvGrpSpPr/>
            <p:nvPr/>
          </p:nvGrpSpPr>
          <p:grpSpPr>
            <a:xfrm flipH="1">
              <a:off x="1959735" y="3818587"/>
              <a:ext cx="1151182" cy="523220"/>
              <a:chOff x="3070806" y="4535430"/>
              <a:chExt cx="1151182" cy="523220"/>
            </a:xfrm>
          </p:grpSpPr>
          <p:cxnSp>
            <p:nvCxnSpPr>
              <p:cNvPr id="118" name="直接连接符 117">
                <a:extLst>
                  <a:ext uri="{FF2B5EF4-FFF2-40B4-BE49-F238E27FC236}">
                    <a16:creationId xmlns:a16="http://schemas.microsoft.com/office/drawing/2014/main" id="{4441D209-0BF4-4EA5-BC36-C55B3BDEB6E6}"/>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07E4B9B5-9639-4F2B-90C1-C28B88C488D7}"/>
                  </a:ext>
                </a:extLst>
              </p:cNvPr>
              <p:cNvCxnSpPr>
                <a:cxnSpLocks/>
              </p:cNvCxnSpPr>
              <p:nvPr/>
            </p:nvCxnSpPr>
            <p:spPr>
              <a:xfrm>
                <a:off x="3352799" y="5058650"/>
                <a:ext cx="86918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3" name="组合 122">
            <a:extLst>
              <a:ext uri="{FF2B5EF4-FFF2-40B4-BE49-F238E27FC236}">
                <a16:creationId xmlns:a16="http://schemas.microsoft.com/office/drawing/2014/main" id="{B1A58D5F-C78D-498D-BF56-A1FBC2C18987}"/>
              </a:ext>
            </a:extLst>
          </p:cNvPr>
          <p:cNvGrpSpPr/>
          <p:nvPr/>
        </p:nvGrpSpPr>
        <p:grpSpPr>
          <a:xfrm>
            <a:off x="7511472" y="4902757"/>
            <a:ext cx="2871051" cy="523220"/>
            <a:chOff x="1374684" y="4902757"/>
            <a:chExt cx="2871051" cy="523220"/>
          </a:xfrm>
        </p:grpSpPr>
        <p:grpSp>
          <p:nvGrpSpPr>
            <p:cNvPr id="124" name="组合 123">
              <a:extLst>
                <a:ext uri="{FF2B5EF4-FFF2-40B4-BE49-F238E27FC236}">
                  <a16:creationId xmlns:a16="http://schemas.microsoft.com/office/drawing/2014/main" id="{1FF6B04B-6245-4891-B060-27D58C00A117}"/>
                </a:ext>
              </a:extLst>
            </p:cNvPr>
            <p:cNvGrpSpPr/>
            <p:nvPr/>
          </p:nvGrpSpPr>
          <p:grpSpPr>
            <a:xfrm>
              <a:off x="1374684" y="4902757"/>
              <a:ext cx="2871051" cy="523220"/>
              <a:chOff x="2220800" y="4535430"/>
              <a:chExt cx="2871051" cy="523220"/>
            </a:xfrm>
          </p:grpSpPr>
          <p:cxnSp>
            <p:nvCxnSpPr>
              <p:cNvPr id="129" name="直接连接符 128">
                <a:extLst>
                  <a:ext uri="{FF2B5EF4-FFF2-40B4-BE49-F238E27FC236}">
                    <a16:creationId xmlns:a16="http://schemas.microsoft.com/office/drawing/2014/main" id="{448EAFC0-AFD3-4CBD-8ECE-FD93CE76F7A3}"/>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4BD8F381-A880-4EB4-A618-6C27D721BE95}"/>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90344E5F-E68D-4535-9597-7F6C2D09C9D6}"/>
                  </a:ext>
                </a:extLst>
              </p:cNvPr>
              <p:cNvCxnSpPr>
                <a:cxnSpLocks/>
              </p:cNvCxnSpPr>
              <p:nvPr/>
            </p:nvCxnSpPr>
            <p:spPr>
              <a:xfrm>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25" name="组合 124">
              <a:extLst>
                <a:ext uri="{FF2B5EF4-FFF2-40B4-BE49-F238E27FC236}">
                  <a16:creationId xmlns:a16="http://schemas.microsoft.com/office/drawing/2014/main" id="{3AAC8B24-0CB2-4003-8206-5237B8C070AC}"/>
                </a:ext>
              </a:extLst>
            </p:cNvPr>
            <p:cNvGrpSpPr/>
            <p:nvPr/>
          </p:nvGrpSpPr>
          <p:grpSpPr>
            <a:xfrm flipV="1">
              <a:off x="1374684" y="4902757"/>
              <a:ext cx="2871051" cy="523220"/>
              <a:chOff x="2220800" y="4535430"/>
              <a:chExt cx="2871051" cy="523220"/>
            </a:xfrm>
          </p:grpSpPr>
          <p:cxnSp>
            <p:nvCxnSpPr>
              <p:cNvPr id="126" name="直接连接符 125">
                <a:extLst>
                  <a:ext uri="{FF2B5EF4-FFF2-40B4-BE49-F238E27FC236}">
                    <a16:creationId xmlns:a16="http://schemas.microsoft.com/office/drawing/2014/main" id="{26345ADA-ADFD-442C-9D3D-79AFB1B5C24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5CEC402-10D8-48D5-B1DC-F93E41315E2B}"/>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1266E776-D46E-4089-9BD0-0ADB4D74DECB}"/>
                  </a:ext>
                </a:extLst>
              </p:cNvPr>
              <p:cNvCxnSpPr>
                <a:cxnSpLocks/>
              </p:cNvCxnSpPr>
              <p:nvPr/>
            </p:nvCxnSpPr>
            <p:spPr>
              <a:xfrm flipV="1">
                <a:off x="3352800" y="5058650"/>
                <a:ext cx="173905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152" name="文本框 151">
            <a:extLst>
              <a:ext uri="{FF2B5EF4-FFF2-40B4-BE49-F238E27FC236}">
                <a16:creationId xmlns:a16="http://schemas.microsoft.com/office/drawing/2014/main" id="{3E157FF4-69C7-4761-8346-04158045B945}"/>
              </a:ext>
            </a:extLst>
          </p:cNvPr>
          <p:cNvSpPr txBox="1"/>
          <p:nvPr/>
        </p:nvSpPr>
        <p:spPr>
          <a:xfrm>
            <a:off x="2882317" y="3818586"/>
            <a:ext cx="850006" cy="523220"/>
          </a:xfrm>
          <a:prstGeom prst="rect">
            <a:avLst/>
          </a:prstGeom>
          <a:noFill/>
        </p:spPr>
        <p:txBody>
          <a:bodyPr wrap="square" rtlCol="0">
            <a:spAutoFit/>
          </a:bodyPr>
          <a:lstStyle/>
          <a:p>
            <a:pPr algn="ctr"/>
            <a:r>
              <a:rPr lang="en-US" altLang="zh-CN" sz="2800"/>
              <a:t>B7</a:t>
            </a:r>
          </a:p>
        </p:txBody>
      </p:sp>
      <p:sp>
        <p:nvSpPr>
          <p:cNvPr id="153" name="文本框 152">
            <a:extLst>
              <a:ext uri="{FF2B5EF4-FFF2-40B4-BE49-F238E27FC236}">
                <a16:creationId xmlns:a16="http://schemas.microsoft.com/office/drawing/2014/main" id="{42C25712-64B3-45C4-AE4D-26CBCAE784C1}"/>
              </a:ext>
            </a:extLst>
          </p:cNvPr>
          <p:cNvSpPr txBox="1"/>
          <p:nvPr/>
        </p:nvSpPr>
        <p:spPr>
          <a:xfrm>
            <a:off x="4750692" y="3818586"/>
            <a:ext cx="850006" cy="523220"/>
          </a:xfrm>
          <a:prstGeom prst="rect">
            <a:avLst/>
          </a:prstGeom>
          <a:noFill/>
        </p:spPr>
        <p:txBody>
          <a:bodyPr wrap="square" rtlCol="0">
            <a:spAutoFit/>
          </a:bodyPr>
          <a:lstStyle/>
          <a:p>
            <a:pPr algn="ctr"/>
            <a:r>
              <a:rPr lang="en-US" altLang="zh-CN" sz="2800"/>
              <a:t>B6</a:t>
            </a:r>
          </a:p>
        </p:txBody>
      </p:sp>
      <p:sp>
        <p:nvSpPr>
          <p:cNvPr id="154" name="文本框 153">
            <a:extLst>
              <a:ext uri="{FF2B5EF4-FFF2-40B4-BE49-F238E27FC236}">
                <a16:creationId xmlns:a16="http://schemas.microsoft.com/office/drawing/2014/main" id="{1CEC0F3B-0158-4A06-A048-6FF3D5A10446}"/>
              </a:ext>
            </a:extLst>
          </p:cNvPr>
          <p:cNvSpPr txBox="1"/>
          <p:nvPr/>
        </p:nvSpPr>
        <p:spPr>
          <a:xfrm>
            <a:off x="9019105" y="3818586"/>
            <a:ext cx="850006" cy="523220"/>
          </a:xfrm>
          <a:prstGeom prst="rect">
            <a:avLst/>
          </a:prstGeom>
          <a:noFill/>
        </p:spPr>
        <p:txBody>
          <a:bodyPr wrap="square" rtlCol="0">
            <a:spAutoFit/>
          </a:bodyPr>
          <a:lstStyle/>
          <a:p>
            <a:pPr algn="ctr"/>
            <a:r>
              <a:rPr lang="en-US" altLang="zh-CN" sz="2800"/>
              <a:t>B0</a:t>
            </a:r>
          </a:p>
        </p:txBody>
      </p:sp>
      <p:sp>
        <p:nvSpPr>
          <p:cNvPr id="155" name="矩形 154">
            <a:extLst>
              <a:ext uri="{FF2B5EF4-FFF2-40B4-BE49-F238E27FC236}">
                <a16:creationId xmlns:a16="http://schemas.microsoft.com/office/drawing/2014/main" id="{27F7DACA-3D5D-49CD-AD68-7DE35B2A046C}"/>
              </a:ext>
            </a:extLst>
          </p:cNvPr>
          <p:cNvSpPr/>
          <p:nvPr/>
        </p:nvSpPr>
        <p:spPr>
          <a:xfrm>
            <a:off x="2089692" y="3576238"/>
            <a:ext cx="1841763" cy="2246770"/>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40F92835-4089-4459-8D8D-32B30665E3F1}"/>
              </a:ext>
            </a:extLst>
          </p:cNvPr>
          <p:cNvSpPr txBox="1"/>
          <p:nvPr/>
        </p:nvSpPr>
        <p:spPr>
          <a:xfrm>
            <a:off x="6697956" y="3818587"/>
            <a:ext cx="1180563" cy="523220"/>
          </a:xfrm>
          <a:prstGeom prst="rect">
            <a:avLst/>
          </a:prstGeom>
          <a:noFill/>
        </p:spPr>
        <p:txBody>
          <a:bodyPr wrap="square" rtlCol="0">
            <a:spAutoFit/>
          </a:bodyPr>
          <a:lstStyle/>
          <a:p>
            <a:pPr algn="ctr"/>
            <a:r>
              <a:rPr lang="en-US" altLang="zh-CN" sz="2800"/>
              <a:t>……</a:t>
            </a:r>
          </a:p>
        </p:txBody>
      </p:sp>
      <p:sp>
        <p:nvSpPr>
          <p:cNvPr id="157" name="文本框 156">
            <a:extLst>
              <a:ext uri="{FF2B5EF4-FFF2-40B4-BE49-F238E27FC236}">
                <a16:creationId xmlns:a16="http://schemas.microsoft.com/office/drawing/2014/main" id="{81A0AC75-840D-4B4A-BFF4-B4E57157FE33}"/>
              </a:ext>
            </a:extLst>
          </p:cNvPr>
          <p:cNvSpPr txBox="1"/>
          <p:nvPr/>
        </p:nvSpPr>
        <p:spPr>
          <a:xfrm>
            <a:off x="6039085" y="4902757"/>
            <a:ext cx="1180563" cy="523220"/>
          </a:xfrm>
          <a:prstGeom prst="rect">
            <a:avLst/>
          </a:prstGeom>
          <a:noFill/>
        </p:spPr>
        <p:txBody>
          <a:bodyPr wrap="square" rtlCol="0">
            <a:spAutoFit/>
          </a:bodyPr>
          <a:lstStyle/>
          <a:p>
            <a:pPr algn="ctr"/>
            <a:r>
              <a:rPr lang="en-US" altLang="zh-CN" sz="2800"/>
              <a:t>……</a:t>
            </a:r>
          </a:p>
        </p:txBody>
      </p:sp>
    </p:spTree>
    <p:extLst>
      <p:ext uri="{BB962C8B-B14F-4D97-AF65-F5344CB8AC3E}">
        <p14:creationId xmlns:p14="http://schemas.microsoft.com/office/powerpoint/2010/main" val="27309988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时序结构</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246769"/>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发送应答：在接收完一个字节之后，主机在下一个时钟发送一位数据，数据</a:t>
            </a:r>
            <a:r>
              <a:rPr lang="en-US" altLang="zh-CN" sz="2800"/>
              <a:t>0</a:t>
            </a:r>
            <a:r>
              <a:rPr lang="zh-CN" altLang="en-US" sz="2800"/>
              <a:t>表示应答，数据</a:t>
            </a:r>
            <a:r>
              <a:rPr lang="en-US" altLang="zh-CN" sz="2800"/>
              <a:t>1</a:t>
            </a:r>
            <a:r>
              <a:rPr lang="zh-CN" altLang="en-US" sz="2800"/>
              <a:t>表示非应答</a:t>
            </a:r>
            <a:endParaRPr lang="en-US" altLang="zh-CN" sz="2800"/>
          </a:p>
          <a:p>
            <a:pPr marL="457200" indent="-457200">
              <a:buFont typeface="Arial" panose="020B0604020202020204" pitchFamily="34" charset="0"/>
              <a:buChar char="•"/>
            </a:pPr>
            <a:r>
              <a:rPr lang="zh-CN" altLang="en-US" sz="2800"/>
              <a:t>接收应答：在发送完一个字节之后，主机在下一个时钟接收一位数据，判断从机是否应答，数据</a:t>
            </a:r>
            <a:r>
              <a:rPr lang="en-US" altLang="zh-CN" sz="2800"/>
              <a:t>0</a:t>
            </a:r>
            <a:r>
              <a:rPr lang="zh-CN" altLang="en-US" sz="2800"/>
              <a:t>表示应答，数据</a:t>
            </a:r>
            <a:r>
              <a:rPr lang="en-US" altLang="zh-CN" sz="2800"/>
              <a:t>1</a:t>
            </a:r>
            <a:r>
              <a:rPr lang="zh-CN" altLang="en-US" sz="2800"/>
              <a:t>表示非应答（主机在接收之前，需要释放</a:t>
            </a:r>
            <a:r>
              <a:rPr lang="en-US" altLang="zh-CN" sz="2800"/>
              <a:t>SDA</a:t>
            </a:r>
            <a:r>
              <a:rPr lang="zh-CN" altLang="en-US" sz="2800"/>
              <a:t>）</a:t>
            </a:r>
            <a:endParaRPr lang="en-US" altLang="zh-CN" sz="2800"/>
          </a:p>
        </p:txBody>
      </p:sp>
      <p:sp>
        <p:nvSpPr>
          <p:cNvPr id="5" name="文本框 4">
            <a:extLst>
              <a:ext uri="{FF2B5EF4-FFF2-40B4-BE49-F238E27FC236}">
                <a16:creationId xmlns:a16="http://schemas.microsoft.com/office/drawing/2014/main" id="{94617669-4233-460E-9265-0F80549E8F7E}"/>
              </a:ext>
            </a:extLst>
          </p:cNvPr>
          <p:cNvSpPr txBox="1"/>
          <p:nvPr/>
        </p:nvSpPr>
        <p:spPr>
          <a:xfrm>
            <a:off x="876636" y="3818587"/>
            <a:ext cx="1180563" cy="523220"/>
          </a:xfrm>
          <a:prstGeom prst="rect">
            <a:avLst/>
          </a:prstGeom>
          <a:noFill/>
        </p:spPr>
        <p:txBody>
          <a:bodyPr wrap="square" rtlCol="0">
            <a:spAutoFit/>
          </a:bodyPr>
          <a:lstStyle/>
          <a:p>
            <a:pPr algn="ctr"/>
            <a:r>
              <a:rPr lang="en-US" altLang="zh-CN" sz="2800"/>
              <a:t>SCL</a:t>
            </a:r>
          </a:p>
        </p:txBody>
      </p:sp>
      <p:sp>
        <p:nvSpPr>
          <p:cNvPr id="7" name="文本框 6">
            <a:extLst>
              <a:ext uri="{FF2B5EF4-FFF2-40B4-BE49-F238E27FC236}">
                <a16:creationId xmlns:a16="http://schemas.microsoft.com/office/drawing/2014/main" id="{6D00898B-96BB-4D5D-AA21-21910E9566A2}"/>
              </a:ext>
            </a:extLst>
          </p:cNvPr>
          <p:cNvSpPr txBox="1"/>
          <p:nvPr/>
        </p:nvSpPr>
        <p:spPr>
          <a:xfrm>
            <a:off x="876636" y="4902757"/>
            <a:ext cx="1180563" cy="523220"/>
          </a:xfrm>
          <a:prstGeom prst="rect">
            <a:avLst/>
          </a:prstGeom>
          <a:noFill/>
        </p:spPr>
        <p:txBody>
          <a:bodyPr wrap="square" rtlCol="0">
            <a:spAutoFit/>
          </a:bodyPr>
          <a:lstStyle/>
          <a:p>
            <a:pPr algn="ctr"/>
            <a:r>
              <a:rPr lang="en-US" altLang="zh-CN" sz="2800"/>
              <a:t>SDA</a:t>
            </a:r>
          </a:p>
        </p:txBody>
      </p:sp>
      <p:grpSp>
        <p:nvGrpSpPr>
          <p:cNvPr id="8" name="组合 7">
            <a:extLst>
              <a:ext uri="{FF2B5EF4-FFF2-40B4-BE49-F238E27FC236}">
                <a16:creationId xmlns:a16="http://schemas.microsoft.com/office/drawing/2014/main" id="{4CB60421-14A4-4C21-9D6F-916DE13DCB1E}"/>
              </a:ext>
            </a:extLst>
          </p:cNvPr>
          <p:cNvGrpSpPr/>
          <p:nvPr/>
        </p:nvGrpSpPr>
        <p:grpSpPr>
          <a:xfrm>
            <a:off x="2079602" y="3818587"/>
            <a:ext cx="3325433" cy="523220"/>
            <a:chOff x="1374684" y="3818587"/>
            <a:chExt cx="3325433" cy="523220"/>
          </a:xfrm>
        </p:grpSpPr>
        <p:grpSp>
          <p:nvGrpSpPr>
            <p:cNvPr id="9" name="组合 8">
              <a:extLst>
                <a:ext uri="{FF2B5EF4-FFF2-40B4-BE49-F238E27FC236}">
                  <a16:creationId xmlns:a16="http://schemas.microsoft.com/office/drawing/2014/main" id="{64506949-2A7E-49DE-854E-50C84AD05CA6}"/>
                </a:ext>
              </a:extLst>
            </p:cNvPr>
            <p:cNvGrpSpPr/>
            <p:nvPr/>
          </p:nvGrpSpPr>
          <p:grpSpPr>
            <a:xfrm>
              <a:off x="3110917" y="3818587"/>
              <a:ext cx="1589200" cy="523220"/>
              <a:chOff x="2678000" y="4535430"/>
              <a:chExt cx="1589200" cy="523220"/>
            </a:xfrm>
          </p:grpSpPr>
          <p:cxnSp>
            <p:nvCxnSpPr>
              <p:cNvPr id="13" name="直接连接符 12">
                <a:extLst>
                  <a:ext uri="{FF2B5EF4-FFF2-40B4-BE49-F238E27FC236}">
                    <a16:creationId xmlns:a16="http://schemas.microsoft.com/office/drawing/2014/main" id="{12CFE5A5-94D2-4B33-A902-E6A4605FF5E2}"/>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C8608BE-65D4-4069-BC85-1F10E0493B7E}"/>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FE7B7EA-EC82-4F65-BE31-9C2932B76FF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ED01D512-ACE0-417F-B389-F66EDC78FD93}"/>
                </a:ext>
              </a:extLst>
            </p:cNvPr>
            <p:cNvGrpSpPr/>
            <p:nvPr/>
          </p:nvGrpSpPr>
          <p:grpSpPr>
            <a:xfrm flipH="1">
              <a:off x="1374684" y="3818587"/>
              <a:ext cx="1736233" cy="523220"/>
              <a:chOff x="3070806" y="4535430"/>
              <a:chExt cx="1736233" cy="523220"/>
            </a:xfrm>
          </p:grpSpPr>
          <p:cxnSp>
            <p:nvCxnSpPr>
              <p:cNvPr id="11" name="直接连接符 10">
                <a:extLst>
                  <a:ext uri="{FF2B5EF4-FFF2-40B4-BE49-F238E27FC236}">
                    <a16:creationId xmlns:a16="http://schemas.microsoft.com/office/drawing/2014/main" id="{659B9076-DF2A-4D09-A956-C7D63738F002}"/>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0DBC04D-2E2F-4E6F-A31A-506D8218427D}"/>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6" name="组合 15">
            <a:extLst>
              <a:ext uri="{FF2B5EF4-FFF2-40B4-BE49-F238E27FC236}">
                <a16:creationId xmlns:a16="http://schemas.microsoft.com/office/drawing/2014/main" id="{6F7AC5C4-1D16-477F-9AE1-4D60D5ABC5C5}"/>
              </a:ext>
            </a:extLst>
          </p:cNvPr>
          <p:cNvGrpSpPr/>
          <p:nvPr/>
        </p:nvGrpSpPr>
        <p:grpSpPr>
          <a:xfrm>
            <a:off x="2079602" y="4902757"/>
            <a:ext cx="2849586" cy="523220"/>
            <a:chOff x="1374684" y="4902757"/>
            <a:chExt cx="2849586" cy="523220"/>
          </a:xfrm>
        </p:grpSpPr>
        <p:grpSp>
          <p:nvGrpSpPr>
            <p:cNvPr id="17" name="组合 16">
              <a:extLst>
                <a:ext uri="{FF2B5EF4-FFF2-40B4-BE49-F238E27FC236}">
                  <a16:creationId xmlns:a16="http://schemas.microsoft.com/office/drawing/2014/main" id="{79210D4E-BD12-4676-AEC3-6B791111D1FB}"/>
                </a:ext>
              </a:extLst>
            </p:cNvPr>
            <p:cNvGrpSpPr/>
            <p:nvPr/>
          </p:nvGrpSpPr>
          <p:grpSpPr>
            <a:xfrm>
              <a:off x="1374684" y="4902757"/>
              <a:ext cx="2849586" cy="523220"/>
              <a:chOff x="2220800" y="4535430"/>
              <a:chExt cx="2849586" cy="523220"/>
            </a:xfrm>
          </p:grpSpPr>
          <p:cxnSp>
            <p:nvCxnSpPr>
              <p:cNvPr id="22" name="直接连接符 21">
                <a:extLst>
                  <a:ext uri="{FF2B5EF4-FFF2-40B4-BE49-F238E27FC236}">
                    <a16:creationId xmlns:a16="http://schemas.microsoft.com/office/drawing/2014/main" id="{CFCAD662-4646-409C-9972-132609AB0E1A}"/>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70082427-72B5-4755-B5A0-1BEE5DADD4ED}"/>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8F08393-684E-4C40-9C6E-D27A7B133474}"/>
                  </a:ext>
                </a:extLst>
              </p:cNvPr>
              <p:cNvCxnSpPr>
                <a:cxnSpLocks/>
              </p:cNvCxnSpPr>
              <p:nvPr/>
            </p:nvCxnSpPr>
            <p:spPr>
              <a:xfrm>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FE96FC77-C355-42AC-982A-58F81CCABA61}"/>
                </a:ext>
              </a:extLst>
            </p:cNvPr>
            <p:cNvGrpSpPr/>
            <p:nvPr/>
          </p:nvGrpSpPr>
          <p:grpSpPr>
            <a:xfrm flipV="1">
              <a:off x="1374684" y="4902757"/>
              <a:ext cx="2849586" cy="523220"/>
              <a:chOff x="2220800" y="4535430"/>
              <a:chExt cx="2849586" cy="523220"/>
            </a:xfrm>
          </p:grpSpPr>
          <p:cxnSp>
            <p:nvCxnSpPr>
              <p:cNvPr id="19" name="直接连接符 18">
                <a:extLst>
                  <a:ext uri="{FF2B5EF4-FFF2-40B4-BE49-F238E27FC236}">
                    <a16:creationId xmlns:a16="http://schemas.microsoft.com/office/drawing/2014/main" id="{ECEBC040-C33F-43BF-AC10-529F3D8AD19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172B349-81B6-42CE-92F8-E5CAF6757BBF}"/>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6502E99A-EFFD-4CBE-BDBA-48D5CC860AD4}"/>
                  </a:ext>
                </a:extLst>
              </p:cNvPr>
              <p:cNvCxnSpPr>
                <a:cxnSpLocks/>
              </p:cNvCxnSpPr>
              <p:nvPr/>
            </p:nvCxnSpPr>
            <p:spPr>
              <a:xfrm flipV="1">
                <a:off x="3352800" y="5058650"/>
                <a:ext cx="17175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5" name="矩形 24">
            <a:extLst>
              <a:ext uri="{FF2B5EF4-FFF2-40B4-BE49-F238E27FC236}">
                <a16:creationId xmlns:a16="http://schemas.microsoft.com/office/drawing/2014/main" id="{64F44B22-1E39-40FF-AF66-206C0D8C2AF2}"/>
              </a:ext>
            </a:extLst>
          </p:cNvPr>
          <p:cNvSpPr/>
          <p:nvPr/>
        </p:nvSpPr>
        <p:spPr>
          <a:xfrm>
            <a:off x="2165637" y="5986926"/>
            <a:ext cx="2355785"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(1/0)</a:t>
            </a:r>
            <a:endParaRPr lang="zh-CN" altLang="en-US"/>
          </a:p>
        </p:txBody>
      </p:sp>
      <p:sp>
        <p:nvSpPr>
          <p:cNvPr id="26" name="文本框 25">
            <a:extLst>
              <a:ext uri="{FF2B5EF4-FFF2-40B4-BE49-F238E27FC236}">
                <a16:creationId xmlns:a16="http://schemas.microsoft.com/office/drawing/2014/main" id="{78824882-26DC-4952-A284-27F5FE33B3BD}"/>
              </a:ext>
            </a:extLst>
          </p:cNvPr>
          <p:cNvSpPr txBox="1"/>
          <p:nvPr/>
        </p:nvSpPr>
        <p:spPr>
          <a:xfrm>
            <a:off x="6372227" y="3818587"/>
            <a:ext cx="1180563" cy="523220"/>
          </a:xfrm>
          <a:prstGeom prst="rect">
            <a:avLst/>
          </a:prstGeom>
          <a:noFill/>
        </p:spPr>
        <p:txBody>
          <a:bodyPr wrap="square" rtlCol="0">
            <a:spAutoFit/>
          </a:bodyPr>
          <a:lstStyle/>
          <a:p>
            <a:pPr algn="ctr"/>
            <a:r>
              <a:rPr lang="en-US" altLang="zh-CN" sz="2800"/>
              <a:t>SCL</a:t>
            </a:r>
          </a:p>
        </p:txBody>
      </p:sp>
      <p:sp>
        <p:nvSpPr>
          <p:cNvPr id="27" name="文本框 26">
            <a:extLst>
              <a:ext uri="{FF2B5EF4-FFF2-40B4-BE49-F238E27FC236}">
                <a16:creationId xmlns:a16="http://schemas.microsoft.com/office/drawing/2014/main" id="{421C8476-4527-447C-B068-A8BF819E905C}"/>
              </a:ext>
            </a:extLst>
          </p:cNvPr>
          <p:cNvSpPr txBox="1"/>
          <p:nvPr/>
        </p:nvSpPr>
        <p:spPr>
          <a:xfrm>
            <a:off x="6372227" y="4902757"/>
            <a:ext cx="1180563" cy="523220"/>
          </a:xfrm>
          <a:prstGeom prst="rect">
            <a:avLst/>
          </a:prstGeom>
          <a:noFill/>
        </p:spPr>
        <p:txBody>
          <a:bodyPr wrap="square" rtlCol="0">
            <a:spAutoFit/>
          </a:bodyPr>
          <a:lstStyle/>
          <a:p>
            <a:pPr algn="ctr"/>
            <a:r>
              <a:rPr lang="en-US" altLang="zh-CN" sz="2800"/>
              <a:t>SDA</a:t>
            </a:r>
          </a:p>
        </p:txBody>
      </p:sp>
      <p:grpSp>
        <p:nvGrpSpPr>
          <p:cNvPr id="28" name="组合 27">
            <a:extLst>
              <a:ext uri="{FF2B5EF4-FFF2-40B4-BE49-F238E27FC236}">
                <a16:creationId xmlns:a16="http://schemas.microsoft.com/office/drawing/2014/main" id="{D7E72A93-82E2-444A-BC4A-644713527EFD}"/>
              </a:ext>
            </a:extLst>
          </p:cNvPr>
          <p:cNvGrpSpPr/>
          <p:nvPr/>
        </p:nvGrpSpPr>
        <p:grpSpPr>
          <a:xfrm>
            <a:off x="7575193" y="3818587"/>
            <a:ext cx="3325433" cy="523220"/>
            <a:chOff x="1374684" y="3818587"/>
            <a:chExt cx="3325433" cy="523220"/>
          </a:xfrm>
        </p:grpSpPr>
        <p:grpSp>
          <p:nvGrpSpPr>
            <p:cNvPr id="29" name="组合 28">
              <a:extLst>
                <a:ext uri="{FF2B5EF4-FFF2-40B4-BE49-F238E27FC236}">
                  <a16:creationId xmlns:a16="http://schemas.microsoft.com/office/drawing/2014/main" id="{367076F8-4EF4-4E15-9D60-5D1379DDA146}"/>
                </a:ext>
              </a:extLst>
            </p:cNvPr>
            <p:cNvGrpSpPr/>
            <p:nvPr/>
          </p:nvGrpSpPr>
          <p:grpSpPr>
            <a:xfrm>
              <a:off x="3110917" y="3818587"/>
              <a:ext cx="1589200" cy="523220"/>
              <a:chOff x="2678000" y="4535430"/>
              <a:chExt cx="1589200" cy="523220"/>
            </a:xfrm>
          </p:grpSpPr>
          <p:cxnSp>
            <p:nvCxnSpPr>
              <p:cNvPr id="33" name="直接连接符 32">
                <a:extLst>
                  <a:ext uri="{FF2B5EF4-FFF2-40B4-BE49-F238E27FC236}">
                    <a16:creationId xmlns:a16="http://schemas.microsoft.com/office/drawing/2014/main" id="{C1910E9A-230B-4897-904C-8C998ED10259}"/>
                  </a:ext>
                </a:extLst>
              </p:cNvPr>
              <p:cNvCxnSpPr>
                <a:cxnSpLocks/>
              </p:cNvCxnSpPr>
              <p:nvPr/>
            </p:nvCxnSpPr>
            <p:spPr>
              <a:xfrm>
                <a:off x="2678000" y="4535430"/>
                <a:ext cx="3928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4F0D7F-16FD-43FB-8978-5DFA2B773DFC}"/>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F735C18-FF01-4F37-869F-1033506CA50E}"/>
                  </a:ext>
                </a:extLst>
              </p:cNvPr>
              <p:cNvCxnSpPr>
                <a:cxnSpLocks/>
              </p:cNvCxnSpPr>
              <p:nvPr/>
            </p:nvCxnSpPr>
            <p:spPr>
              <a:xfrm>
                <a:off x="3352800" y="505865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6604B3CF-5648-4739-9534-3E4D29CA22E2}"/>
                </a:ext>
              </a:extLst>
            </p:cNvPr>
            <p:cNvGrpSpPr/>
            <p:nvPr/>
          </p:nvGrpSpPr>
          <p:grpSpPr>
            <a:xfrm flipH="1">
              <a:off x="1374684" y="3818587"/>
              <a:ext cx="1736233" cy="523220"/>
              <a:chOff x="3070806" y="4535430"/>
              <a:chExt cx="1736233" cy="523220"/>
            </a:xfrm>
          </p:grpSpPr>
          <p:cxnSp>
            <p:nvCxnSpPr>
              <p:cNvPr id="31" name="直接连接符 30">
                <a:extLst>
                  <a:ext uri="{FF2B5EF4-FFF2-40B4-BE49-F238E27FC236}">
                    <a16:creationId xmlns:a16="http://schemas.microsoft.com/office/drawing/2014/main" id="{F1B639F9-510F-4E0A-A7F3-4CC65D7EAF63}"/>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FA2FC48-DCF7-4B93-B6ED-0D267A085992}"/>
                  </a:ext>
                </a:extLst>
              </p:cNvPr>
              <p:cNvCxnSpPr>
                <a:cxnSpLocks/>
              </p:cNvCxnSpPr>
              <p:nvPr/>
            </p:nvCxnSpPr>
            <p:spPr>
              <a:xfrm>
                <a:off x="3352800" y="5058650"/>
                <a:ext cx="14542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6" name="组合 35">
            <a:extLst>
              <a:ext uri="{FF2B5EF4-FFF2-40B4-BE49-F238E27FC236}">
                <a16:creationId xmlns:a16="http://schemas.microsoft.com/office/drawing/2014/main" id="{C98A11A6-F570-4506-A884-C661020655C1}"/>
              </a:ext>
            </a:extLst>
          </p:cNvPr>
          <p:cNvGrpSpPr/>
          <p:nvPr/>
        </p:nvGrpSpPr>
        <p:grpSpPr>
          <a:xfrm>
            <a:off x="7575193" y="4902757"/>
            <a:ext cx="2849586" cy="523220"/>
            <a:chOff x="1374684" y="4902757"/>
            <a:chExt cx="2849586" cy="523220"/>
          </a:xfrm>
        </p:grpSpPr>
        <p:grpSp>
          <p:nvGrpSpPr>
            <p:cNvPr id="37" name="组合 36">
              <a:extLst>
                <a:ext uri="{FF2B5EF4-FFF2-40B4-BE49-F238E27FC236}">
                  <a16:creationId xmlns:a16="http://schemas.microsoft.com/office/drawing/2014/main" id="{CDC8622F-69A4-492A-9632-E57352677D1A}"/>
                </a:ext>
              </a:extLst>
            </p:cNvPr>
            <p:cNvGrpSpPr/>
            <p:nvPr/>
          </p:nvGrpSpPr>
          <p:grpSpPr>
            <a:xfrm>
              <a:off x="1374684" y="4902757"/>
              <a:ext cx="2849586" cy="523220"/>
              <a:chOff x="2220800" y="4535430"/>
              <a:chExt cx="2849586" cy="523220"/>
            </a:xfrm>
          </p:grpSpPr>
          <p:cxnSp>
            <p:nvCxnSpPr>
              <p:cNvPr id="42" name="直接连接符 41">
                <a:extLst>
                  <a:ext uri="{FF2B5EF4-FFF2-40B4-BE49-F238E27FC236}">
                    <a16:creationId xmlns:a16="http://schemas.microsoft.com/office/drawing/2014/main" id="{4CD721D1-BAD3-4B61-9051-341B35E4926E}"/>
                  </a:ext>
                </a:extLst>
              </p:cNvPr>
              <p:cNvCxnSpPr>
                <a:cxnSpLocks/>
              </p:cNvCxnSpPr>
              <p:nvPr/>
            </p:nvCxnSpPr>
            <p:spPr>
              <a:xfrm>
                <a:off x="2220800" y="4535430"/>
                <a:ext cx="85000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37893E3-A74B-417E-9072-DD67F1E2DBEF}"/>
                  </a:ext>
                </a:extLst>
              </p:cNvPr>
              <p:cNvCxnSpPr>
                <a:cxnSpLocks/>
              </p:cNvCxnSpPr>
              <p:nvPr/>
            </p:nvCxnSpPr>
            <p:spPr>
              <a:xfrm>
                <a:off x="3070806" y="4535430"/>
                <a:ext cx="281994" cy="52322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03C39C1-2BFF-42D7-91A1-034D84307275}"/>
                  </a:ext>
                </a:extLst>
              </p:cNvPr>
              <p:cNvCxnSpPr>
                <a:cxnSpLocks/>
              </p:cNvCxnSpPr>
              <p:nvPr/>
            </p:nvCxnSpPr>
            <p:spPr>
              <a:xfrm>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8" name="组合 37">
              <a:extLst>
                <a:ext uri="{FF2B5EF4-FFF2-40B4-BE49-F238E27FC236}">
                  <a16:creationId xmlns:a16="http://schemas.microsoft.com/office/drawing/2014/main" id="{7C219937-D67D-4264-BD83-A1030BCC5009}"/>
                </a:ext>
              </a:extLst>
            </p:cNvPr>
            <p:cNvGrpSpPr/>
            <p:nvPr/>
          </p:nvGrpSpPr>
          <p:grpSpPr>
            <a:xfrm flipV="1">
              <a:off x="1374684" y="4902757"/>
              <a:ext cx="2849586" cy="523220"/>
              <a:chOff x="2220800" y="4535430"/>
              <a:chExt cx="2849586" cy="523220"/>
            </a:xfrm>
          </p:grpSpPr>
          <p:cxnSp>
            <p:nvCxnSpPr>
              <p:cNvPr id="39" name="直接连接符 38">
                <a:extLst>
                  <a:ext uri="{FF2B5EF4-FFF2-40B4-BE49-F238E27FC236}">
                    <a16:creationId xmlns:a16="http://schemas.microsoft.com/office/drawing/2014/main" id="{2636D0C0-CD43-4347-8CA5-1CCAE075DF3E}"/>
                  </a:ext>
                </a:extLst>
              </p:cNvPr>
              <p:cNvCxnSpPr>
                <a:cxnSpLocks/>
              </p:cNvCxnSpPr>
              <p:nvPr/>
            </p:nvCxnSpPr>
            <p:spPr>
              <a:xfrm>
                <a:off x="2220800" y="4535430"/>
                <a:ext cx="8500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8455385-E056-4136-94CB-B7AC7231D057}"/>
                  </a:ext>
                </a:extLst>
              </p:cNvPr>
              <p:cNvCxnSpPr>
                <a:cxnSpLocks/>
              </p:cNvCxnSpPr>
              <p:nvPr/>
            </p:nvCxnSpPr>
            <p:spPr>
              <a:xfrm>
                <a:off x="3070806" y="4535430"/>
                <a:ext cx="281994" cy="5232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8971375-915F-4FB1-9280-120A1A7D3823}"/>
                  </a:ext>
                </a:extLst>
              </p:cNvPr>
              <p:cNvCxnSpPr>
                <a:cxnSpLocks/>
              </p:cNvCxnSpPr>
              <p:nvPr/>
            </p:nvCxnSpPr>
            <p:spPr>
              <a:xfrm flipV="1">
                <a:off x="3352800" y="5058650"/>
                <a:ext cx="171758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45" name="文本框 44">
            <a:extLst>
              <a:ext uri="{FF2B5EF4-FFF2-40B4-BE49-F238E27FC236}">
                <a16:creationId xmlns:a16="http://schemas.microsoft.com/office/drawing/2014/main" id="{ADC21737-8FA7-4908-9E8E-C6AAD2AA87A0}"/>
              </a:ext>
            </a:extLst>
          </p:cNvPr>
          <p:cNvSpPr txBox="1"/>
          <p:nvPr/>
        </p:nvSpPr>
        <p:spPr>
          <a:xfrm>
            <a:off x="3587235" y="3910906"/>
            <a:ext cx="850006" cy="461665"/>
          </a:xfrm>
          <a:prstGeom prst="rect">
            <a:avLst/>
          </a:prstGeom>
          <a:noFill/>
        </p:spPr>
        <p:txBody>
          <a:bodyPr wrap="square" rtlCol="0">
            <a:spAutoFit/>
          </a:bodyPr>
          <a:lstStyle/>
          <a:p>
            <a:pPr algn="ctr"/>
            <a:r>
              <a:rPr lang="en-US" altLang="zh-CN" sz="2400"/>
              <a:t>ACK</a:t>
            </a:r>
          </a:p>
        </p:txBody>
      </p:sp>
      <p:sp>
        <p:nvSpPr>
          <p:cNvPr id="63" name="矩形 62">
            <a:extLst>
              <a:ext uri="{FF2B5EF4-FFF2-40B4-BE49-F238E27FC236}">
                <a16:creationId xmlns:a16="http://schemas.microsoft.com/office/drawing/2014/main" id="{FF19D8BC-8BCF-4E9E-9159-CF07A6FBB513}"/>
              </a:ext>
            </a:extLst>
          </p:cNvPr>
          <p:cNvSpPr/>
          <p:nvPr/>
        </p:nvSpPr>
        <p:spPr>
          <a:xfrm>
            <a:off x="7851539" y="5986926"/>
            <a:ext cx="2355785"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(1/0)</a:t>
            </a:r>
            <a:endParaRPr lang="zh-CN" altLang="en-US"/>
          </a:p>
        </p:txBody>
      </p:sp>
      <p:sp>
        <p:nvSpPr>
          <p:cNvPr id="64" name="文本框 63">
            <a:extLst>
              <a:ext uri="{FF2B5EF4-FFF2-40B4-BE49-F238E27FC236}">
                <a16:creationId xmlns:a16="http://schemas.microsoft.com/office/drawing/2014/main" id="{6C35BFE2-AD2E-4328-9107-752EC258431B}"/>
              </a:ext>
            </a:extLst>
          </p:cNvPr>
          <p:cNvSpPr txBox="1"/>
          <p:nvPr/>
        </p:nvSpPr>
        <p:spPr>
          <a:xfrm>
            <a:off x="9082826" y="3910906"/>
            <a:ext cx="850006" cy="461665"/>
          </a:xfrm>
          <a:prstGeom prst="rect">
            <a:avLst/>
          </a:prstGeom>
          <a:noFill/>
        </p:spPr>
        <p:txBody>
          <a:bodyPr wrap="square" rtlCol="0">
            <a:spAutoFit/>
          </a:bodyPr>
          <a:lstStyle/>
          <a:p>
            <a:pPr algn="ctr"/>
            <a:r>
              <a:rPr lang="en-US" altLang="zh-CN" sz="2400">
                <a:solidFill>
                  <a:srgbClr val="7030A0"/>
                </a:solidFill>
              </a:rPr>
              <a:t>ACK</a:t>
            </a:r>
          </a:p>
        </p:txBody>
      </p:sp>
    </p:spTree>
    <p:extLst>
      <p:ext uri="{BB962C8B-B14F-4D97-AF65-F5344CB8AC3E}">
        <p14:creationId xmlns:p14="http://schemas.microsoft.com/office/powerpoint/2010/main" val="111237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单片机的应用领域</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1815882"/>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单片机的使用领域已十分广泛，如智能仪表、实时工控、通讯设备、导航系统、家用电器等。各种产品一旦用上了单片机，就能起到使产品升级换代的功效，常在产品名称前冠以形容词</a:t>
            </a:r>
            <a:r>
              <a:rPr lang="en-US" altLang="zh-CN" sz="2800"/>
              <a:t>——“</a:t>
            </a:r>
            <a:r>
              <a:rPr lang="zh-CN" altLang="en-US" sz="2800"/>
              <a:t>智能型”，如智能型洗衣机等</a:t>
            </a:r>
            <a:endParaRPr lang="en-US" altLang="zh-CN" sz="2800"/>
          </a:p>
        </p:txBody>
      </p:sp>
      <p:pic>
        <p:nvPicPr>
          <p:cNvPr id="5" name="图片 4">
            <a:extLst>
              <a:ext uri="{FF2B5EF4-FFF2-40B4-BE49-F238E27FC236}">
                <a16:creationId xmlns:a16="http://schemas.microsoft.com/office/drawing/2014/main" id="{48FAB545-2A4D-4FA7-8830-01BF64118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196" y="3187220"/>
            <a:ext cx="1873004" cy="3329784"/>
          </a:xfrm>
          <a:prstGeom prst="rect">
            <a:avLst/>
          </a:prstGeom>
        </p:spPr>
      </p:pic>
      <p:pic>
        <p:nvPicPr>
          <p:cNvPr id="2050" name="Picture 2">
            <a:extLst>
              <a:ext uri="{FF2B5EF4-FFF2-40B4-BE49-F238E27FC236}">
                <a16:creationId xmlns:a16="http://schemas.microsoft.com/office/drawing/2014/main" id="{6FFC90C5-F5C1-4396-B892-19FD5DAA0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3705" y="3428998"/>
            <a:ext cx="4197979" cy="284623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7EBDBF6B-9217-43DA-A26E-96CE97926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189" y="3428998"/>
            <a:ext cx="3958846" cy="2846229"/>
          </a:xfrm>
          <a:prstGeom prst="rect">
            <a:avLst/>
          </a:prstGeom>
        </p:spPr>
      </p:pic>
    </p:spTree>
    <p:extLst>
      <p:ext uri="{BB962C8B-B14F-4D97-AF65-F5344CB8AC3E}">
        <p14:creationId xmlns:p14="http://schemas.microsoft.com/office/powerpoint/2010/main" val="3011371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发送一帧数据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cxnSp>
        <p:nvCxnSpPr>
          <p:cNvPr id="3" name="直接箭头连接符 2">
            <a:extLst>
              <a:ext uri="{FF2B5EF4-FFF2-40B4-BE49-F238E27FC236}">
                <a16:creationId xmlns:a16="http://schemas.microsoft.com/office/drawing/2014/main" id="{7F2D1AD2-BFE2-41DF-AFA4-5F6308CEF8AD}"/>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32" name="表格 32">
                <a:extLst>
                  <a:ext uri="{FF2B5EF4-FFF2-40B4-BE49-F238E27FC236}">
                    <a16:creationId xmlns:a16="http://schemas.microsoft.com/office/drawing/2014/main" id="{DA9A9E57-ADCC-42C5-A322-CBE51B9AD502}"/>
                  </a:ext>
                </a:extLst>
              </p:cNvPr>
              <p:cNvGraphicFramePr>
                <a:graphicFrameLocks noGrp="1"/>
              </p:cNvGraphicFramePr>
              <p:nvPr>
                <p:extLst>
                  <p:ext uri="{D42A27DB-BD31-4B8C-83A1-F6EECF244321}">
                    <p14:modId xmlns:p14="http://schemas.microsoft.com/office/powerpoint/2010/main" val="2250004420"/>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37" name="文本框 36">
            <a:extLst>
              <a:ext uri="{FF2B5EF4-FFF2-40B4-BE49-F238E27FC236}">
                <a16:creationId xmlns:a16="http://schemas.microsoft.com/office/drawing/2014/main" id="{AB1E4681-C976-4842-A0C1-D89C52295936}"/>
              </a:ext>
            </a:extLst>
          </p:cNvPr>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完成任务：向谁发什么</a:t>
            </a:r>
            <a:endParaRPr lang="en-US" altLang="zh-CN" sz="2800"/>
          </a:p>
        </p:txBody>
      </p:sp>
      <p:sp>
        <p:nvSpPr>
          <p:cNvPr id="38" name="文本框 37">
            <a:extLst>
              <a:ext uri="{FF2B5EF4-FFF2-40B4-BE49-F238E27FC236}">
                <a16:creationId xmlns:a16="http://schemas.microsoft.com/office/drawing/2014/main" id="{A80CAE0B-90C4-4C74-A0B6-F97F96A69DE7}"/>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F4DA1918-39D2-40C4-B609-43BC677AEB63}"/>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5337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接收一帧数据</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7C74D2B5-6501-416E-9ED5-83ABA6C7F1EC}"/>
              </a:ext>
            </a:extLst>
          </p:cNvPr>
          <p:cNvSpPr/>
          <p:nvPr/>
        </p:nvSpPr>
        <p:spPr>
          <a:xfrm>
            <a:off x="10668376" y="321006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cxnSp>
        <p:nvCxnSpPr>
          <p:cNvPr id="24" name="直接箭头连接符 23">
            <a:extLst>
              <a:ext uri="{FF2B5EF4-FFF2-40B4-BE49-F238E27FC236}">
                <a16:creationId xmlns:a16="http://schemas.microsoft.com/office/drawing/2014/main" id="{9F1DE960-B1A5-490B-A2AE-B991DBB1EEC9}"/>
              </a:ext>
            </a:extLst>
          </p:cNvPr>
          <p:cNvCxnSpPr>
            <a:cxnSpLocks/>
          </p:cNvCxnSpPr>
          <p:nvPr/>
        </p:nvCxnSpPr>
        <p:spPr>
          <a:xfrm>
            <a:off x="2119086" y="2607693"/>
            <a:ext cx="0" cy="1513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R</m:t>
                                </m:r>
                                <m:r>
                                  <a:rPr lang="en-US" altLang="zh-CN" b="0" i="0" smtClean="0">
                                    <a:latin typeface="Cambria Math" panose="02040503050406030204" pitchFamily="18" charset="0"/>
                                  </a:rPr>
                                  <m:t>/</m:t>
                                </m:r>
                                <m:acc>
                                  <m:accPr>
                                    <m:chr m:val="̅"/>
                                    <m:ctrlPr>
                                      <a:rPr lang="en-US" altLang="zh-CN" b="0" i="1" smtClean="0">
                                        <a:latin typeface="Cambria Math" panose="02040503050406030204" pitchFamily="18" charset="0"/>
                                      </a:rPr>
                                    </m:ctrlPr>
                                  </m:accPr>
                                  <m:e>
                                    <m:r>
                                      <m:rPr>
                                        <m:sty m:val="p"/>
                                      </m:rPr>
                                      <a:rPr lang="en-US" altLang="zh-CN" b="0" i="0" smtClean="0">
                                        <a:latin typeface="Cambria Math" panose="02040503050406030204" pitchFamily="18" charset="0"/>
                                      </a:rPr>
                                      <m:t>W</m:t>
                                    </m:r>
                                  </m:e>
                                </m:acc>
                              </m:oMath>
                            </m:oMathPara>
                          </a14:m>
                          <a:endParaRPr lang="zh-CN" altLang="en-US" b="0" i="0">
                            <a:latin typeface="+mn-lt"/>
                          </a:endParaRPr>
                        </a:p>
                      </a:txBody>
                      <a:tcPr>
                        <a:solidFill>
                          <a:srgbClr val="00B050"/>
                        </a:solidFill>
                      </a:tcPr>
                    </a:tc>
                    <a:extLst>
                      <a:ext uri="{0D108BD9-81ED-4DB2-BD59-A6C34878D82A}">
                        <a16:rowId xmlns:a16="http://schemas.microsoft.com/office/drawing/2014/main" val="792633074"/>
                      </a:ext>
                    </a:extLst>
                  </a:tr>
                </a:tbl>
              </a:graphicData>
            </a:graphic>
          </p:graphicFrame>
        </mc:Choice>
        <mc:Fallback xmlns="">
          <p:graphicFrame>
            <p:nvGraphicFramePr>
              <p:cNvPr id="25" name="表格 32">
                <a:extLst>
                  <a:ext uri="{FF2B5EF4-FFF2-40B4-BE49-F238E27FC236}">
                    <a16:creationId xmlns:a16="http://schemas.microsoft.com/office/drawing/2014/main" id="{7FCAE765-3A97-4272-9EF7-A0B8712F2E17}"/>
                  </a:ext>
                </a:extLst>
              </p:cNvPr>
              <p:cNvGraphicFramePr>
                <a:graphicFrameLocks noGrp="1"/>
              </p:cNvGraphicFramePr>
              <p:nvPr>
                <p:extLst>
                  <p:ext uri="{D42A27DB-BD31-4B8C-83A1-F6EECF244321}">
                    <p14:modId xmlns:p14="http://schemas.microsoft.com/office/powerpoint/2010/main" val="3289070567"/>
                  </p:ext>
                </p:extLst>
              </p:nvPr>
            </p:nvGraphicFramePr>
            <p:xfrm>
              <a:off x="1225628" y="4121239"/>
              <a:ext cx="5689808" cy="370840"/>
            </p:xfrm>
            <a:graphic>
              <a:graphicData uri="http://schemas.openxmlformats.org/drawingml/2006/table">
                <a:tbl>
                  <a:tblPr firstRow="1" bandRow="1">
                    <a:tableStyleId>{93296810-A885-4BE3-A3E7-6D5BEEA58F35}</a:tableStyleId>
                  </a:tblPr>
                  <a:tblGrid>
                    <a:gridCol w="711226">
                      <a:extLst>
                        <a:ext uri="{9D8B030D-6E8A-4147-A177-3AD203B41FA5}">
                          <a16:colId xmlns:a16="http://schemas.microsoft.com/office/drawing/2014/main" val="3098586523"/>
                        </a:ext>
                      </a:extLst>
                    </a:gridCol>
                    <a:gridCol w="711226">
                      <a:extLst>
                        <a:ext uri="{9D8B030D-6E8A-4147-A177-3AD203B41FA5}">
                          <a16:colId xmlns:a16="http://schemas.microsoft.com/office/drawing/2014/main" val="3324739132"/>
                        </a:ext>
                      </a:extLst>
                    </a:gridCol>
                    <a:gridCol w="711226">
                      <a:extLst>
                        <a:ext uri="{9D8B030D-6E8A-4147-A177-3AD203B41FA5}">
                          <a16:colId xmlns:a16="http://schemas.microsoft.com/office/drawing/2014/main" val="314616068"/>
                        </a:ext>
                      </a:extLst>
                    </a:gridCol>
                    <a:gridCol w="711226">
                      <a:extLst>
                        <a:ext uri="{9D8B030D-6E8A-4147-A177-3AD203B41FA5}">
                          <a16:colId xmlns:a16="http://schemas.microsoft.com/office/drawing/2014/main" val="931651331"/>
                        </a:ext>
                      </a:extLst>
                    </a:gridCol>
                    <a:gridCol w="711226">
                      <a:extLst>
                        <a:ext uri="{9D8B030D-6E8A-4147-A177-3AD203B41FA5}">
                          <a16:colId xmlns:a16="http://schemas.microsoft.com/office/drawing/2014/main" val="228244580"/>
                        </a:ext>
                      </a:extLst>
                    </a:gridCol>
                    <a:gridCol w="711226">
                      <a:extLst>
                        <a:ext uri="{9D8B030D-6E8A-4147-A177-3AD203B41FA5}">
                          <a16:colId xmlns:a16="http://schemas.microsoft.com/office/drawing/2014/main" val="3941650163"/>
                        </a:ext>
                      </a:extLst>
                    </a:gridCol>
                    <a:gridCol w="711226">
                      <a:extLst>
                        <a:ext uri="{9D8B030D-6E8A-4147-A177-3AD203B41FA5}">
                          <a16:colId xmlns:a16="http://schemas.microsoft.com/office/drawing/2014/main" val="3958556455"/>
                        </a:ext>
                      </a:extLst>
                    </a:gridCol>
                    <a:gridCol w="711226">
                      <a:extLst>
                        <a:ext uri="{9D8B030D-6E8A-4147-A177-3AD203B41FA5}">
                          <a16:colId xmlns:a16="http://schemas.microsoft.com/office/drawing/2014/main" val="4192753812"/>
                        </a:ext>
                      </a:extLst>
                    </a:gridCol>
                  </a:tblGrid>
                  <a:tr h="370840">
                    <a:tc>
                      <a:txBody>
                        <a:bodyPr/>
                        <a:lstStyle/>
                        <a:p>
                          <a:pPr algn="ctr"/>
                          <a:r>
                            <a:rPr lang="en-US" altLang="zh-CN" b="0"/>
                            <a:t>A6</a:t>
                          </a:r>
                          <a:endParaRPr lang="zh-CN" altLang="en-US" b="0"/>
                        </a:p>
                      </a:txBody>
                      <a:tcPr>
                        <a:solidFill>
                          <a:srgbClr val="00B050"/>
                        </a:solidFill>
                      </a:tcPr>
                    </a:tc>
                    <a:tc>
                      <a:txBody>
                        <a:bodyPr/>
                        <a:lstStyle/>
                        <a:p>
                          <a:pPr algn="ctr"/>
                          <a:r>
                            <a:rPr lang="en-US" altLang="zh-CN" b="0"/>
                            <a:t>A5</a:t>
                          </a:r>
                          <a:endParaRPr lang="zh-CN" altLang="en-US" b="0"/>
                        </a:p>
                      </a:txBody>
                      <a:tcPr>
                        <a:solidFill>
                          <a:srgbClr val="00B050"/>
                        </a:solidFill>
                      </a:tcPr>
                    </a:tc>
                    <a:tc>
                      <a:txBody>
                        <a:bodyPr/>
                        <a:lstStyle/>
                        <a:p>
                          <a:pPr algn="ctr"/>
                          <a:r>
                            <a:rPr lang="en-US" altLang="zh-CN" b="0"/>
                            <a:t>A4</a:t>
                          </a:r>
                          <a:endParaRPr lang="zh-CN" altLang="en-US" b="0"/>
                        </a:p>
                      </a:txBody>
                      <a:tcPr>
                        <a:solidFill>
                          <a:srgbClr val="00B050"/>
                        </a:solidFill>
                      </a:tcPr>
                    </a:tc>
                    <a:tc>
                      <a:txBody>
                        <a:bodyPr/>
                        <a:lstStyle/>
                        <a:p>
                          <a:pPr algn="ctr"/>
                          <a:r>
                            <a:rPr lang="en-US" altLang="zh-CN" b="0"/>
                            <a:t>A3</a:t>
                          </a:r>
                          <a:endParaRPr lang="zh-CN" altLang="en-US" b="0"/>
                        </a:p>
                      </a:txBody>
                      <a:tcPr>
                        <a:solidFill>
                          <a:srgbClr val="00B050"/>
                        </a:solidFill>
                      </a:tcPr>
                    </a:tc>
                    <a:tc>
                      <a:txBody>
                        <a:bodyPr/>
                        <a:lstStyle/>
                        <a:p>
                          <a:pPr algn="ctr"/>
                          <a:r>
                            <a:rPr lang="en-US" altLang="zh-CN" b="0"/>
                            <a:t>A2</a:t>
                          </a:r>
                          <a:endParaRPr lang="zh-CN" altLang="en-US" b="0"/>
                        </a:p>
                      </a:txBody>
                      <a:tcPr>
                        <a:solidFill>
                          <a:srgbClr val="00B050"/>
                        </a:solidFill>
                      </a:tcPr>
                    </a:tc>
                    <a:tc>
                      <a:txBody>
                        <a:bodyPr/>
                        <a:lstStyle/>
                        <a:p>
                          <a:pPr algn="ctr"/>
                          <a:r>
                            <a:rPr lang="en-US" altLang="zh-CN" b="0"/>
                            <a:t>A1</a:t>
                          </a:r>
                          <a:endParaRPr lang="zh-CN" altLang="en-US" b="0"/>
                        </a:p>
                      </a:txBody>
                      <a:tcPr>
                        <a:solidFill>
                          <a:srgbClr val="00B050"/>
                        </a:solidFill>
                      </a:tcPr>
                    </a:tc>
                    <a:tc>
                      <a:txBody>
                        <a:bodyPr/>
                        <a:lstStyle/>
                        <a:p>
                          <a:pPr algn="ctr"/>
                          <a:r>
                            <a:rPr lang="en-US" altLang="zh-CN" b="0"/>
                            <a:t>A0</a:t>
                          </a:r>
                          <a:endParaRPr lang="zh-CN" altLang="en-US" b="0"/>
                        </a:p>
                      </a:txBody>
                      <a:tcPr>
                        <a:solidFill>
                          <a:srgbClr val="00B050"/>
                        </a:solidFill>
                      </a:tcPr>
                    </a:tc>
                    <a:tc>
                      <a:txBody>
                        <a:bodyPr/>
                        <a:lstStyle/>
                        <a:p>
                          <a:endParaRPr lang="zh-CN"/>
                        </a:p>
                      </a:txBody>
                      <a:tcPr>
                        <a:blipFill>
                          <a:blip r:embed="rId2"/>
                          <a:stretch>
                            <a:fillRect l="-699145" t="-8197" r="-3419" b="-24590"/>
                          </a:stretch>
                        </a:blipFill>
                      </a:tcPr>
                    </a:tc>
                    <a:extLst>
                      <a:ext uri="{0D108BD9-81ED-4DB2-BD59-A6C34878D82A}">
                        <a16:rowId xmlns:a16="http://schemas.microsoft.com/office/drawing/2014/main" val="792633074"/>
                      </a:ext>
                    </a:extLst>
                  </a:tr>
                </a:tbl>
              </a:graphicData>
            </a:graphic>
          </p:graphicFrame>
        </mc:Fallback>
      </mc:AlternateContent>
      <p:sp>
        <p:nvSpPr>
          <p:cNvPr id="26" name="文本框 25">
            <a:extLst>
              <a:ext uri="{FF2B5EF4-FFF2-40B4-BE49-F238E27FC236}">
                <a16:creationId xmlns:a16="http://schemas.microsoft.com/office/drawing/2014/main" id="{109A6BB7-3406-4609-BCB4-3A52E3DD83E3}"/>
              </a:ext>
            </a:extLst>
          </p:cNvPr>
          <p:cNvSpPr txBox="1"/>
          <p:nvPr/>
        </p:nvSpPr>
        <p:spPr>
          <a:xfrm>
            <a:off x="570963" y="536001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完成任务：向谁收什么</a:t>
            </a:r>
            <a:endParaRPr lang="en-US" altLang="zh-CN" sz="2800"/>
          </a:p>
        </p:txBody>
      </p:sp>
      <p:sp>
        <p:nvSpPr>
          <p:cNvPr id="27" name="文本框 26">
            <a:extLst>
              <a:ext uri="{FF2B5EF4-FFF2-40B4-BE49-F238E27FC236}">
                <a16:creationId xmlns:a16="http://schemas.microsoft.com/office/drawing/2014/main" id="{B3E55F72-B750-4A81-99A9-F2D3E1E8B7F2}"/>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28" name="矩形 27">
            <a:extLst>
              <a:ext uri="{FF2B5EF4-FFF2-40B4-BE49-F238E27FC236}">
                <a16:creationId xmlns:a16="http://schemas.microsoft.com/office/drawing/2014/main" id="{59A48A84-D4AA-4F98-8CB0-049D0004E930}"/>
              </a:ext>
            </a:extLst>
          </p:cNvPr>
          <p:cNvSpPr/>
          <p:nvPr/>
        </p:nvSpPr>
        <p:spPr>
          <a:xfrm>
            <a:off x="316298" y="1874469"/>
            <a:ext cx="11648175" cy="196343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58625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I2C</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先发送再接收数据帧（复合格式）</a:t>
            </a:r>
            <a:endParaRPr lang="en-US" altLang="zh-CN" sz="2800"/>
          </a:p>
        </p:txBody>
      </p:sp>
      <p:sp>
        <p:nvSpPr>
          <p:cNvPr id="5" name="矩形 4">
            <a:extLst>
              <a:ext uri="{FF2B5EF4-FFF2-40B4-BE49-F238E27FC236}">
                <a16:creationId xmlns:a16="http://schemas.microsoft.com/office/drawing/2014/main" id="{179EFCB3-D8BE-411C-9BC6-7ED3F37294BD}"/>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8" name="矩形 7">
            <a:extLst>
              <a:ext uri="{FF2B5EF4-FFF2-40B4-BE49-F238E27FC236}">
                <a16:creationId xmlns:a16="http://schemas.microsoft.com/office/drawing/2014/main" id="{293018DF-5C31-4F70-804D-9B3B2EF7CDC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11" name="矩形 10">
            <a:extLst>
              <a:ext uri="{FF2B5EF4-FFF2-40B4-BE49-F238E27FC236}">
                <a16:creationId xmlns:a16="http://schemas.microsoft.com/office/drawing/2014/main" id="{80E1BB25-9B8B-4584-96FB-2CE5E4AEDCFF}"/>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4" name="矩形 13">
            <a:extLst>
              <a:ext uri="{FF2B5EF4-FFF2-40B4-BE49-F238E27FC236}">
                <a16:creationId xmlns:a16="http://schemas.microsoft.com/office/drawing/2014/main" id="{4E1C9E44-AF85-449C-8318-02876889F468}"/>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1</a:t>
            </a:r>
            <a:endParaRPr lang="zh-CN" altLang="en-US"/>
          </a:p>
        </p:txBody>
      </p:sp>
      <p:sp>
        <p:nvSpPr>
          <p:cNvPr id="18" name="矩形 17">
            <a:extLst>
              <a:ext uri="{FF2B5EF4-FFF2-40B4-BE49-F238E27FC236}">
                <a16:creationId xmlns:a16="http://schemas.microsoft.com/office/drawing/2014/main" id="{432DDEDE-FE43-4C17-AAE3-24A4361E4E08}"/>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9" name="矩形 18">
            <a:extLst>
              <a:ext uri="{FF2B5EF4-FFF2-40B4-BE49-F238E27FC236}">
                <a16:creationId xmlns:a16="http://schemas.microsoft.com/office/drawing/2014/main" id="{A419CE8B-A95C-4A98-B095-ED722D96A926}"/>
              </a:ext>
            </a:extLst>
          </p:cNvPr>
          <p:cNvSpPr/>
          <p:nvPr/>
        </p:nvSpPr>
        <p:spPr>
          <a:xfrm>
            <a:off x="8213911"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2</a:t>
            </a:r>
            <a:endParaRPr lang="zh-CN" altLang="en-US"/>
          </a:p>
        </p:txBody>
      </p:sp>
      <p:sp>
        <p:nvSpPr>
          <p:cNvPr id="20" name="矩形 19">
            <a:extLst>
              <a:ext uri="{FF2B5EF4-FFF2-40B4-BE49-F238E27FC236}">
                <a16:creationId xmlns:a16="http://schemas.microsoft.com/office/drawing/2014/main" id="{AD09B573-4FFB-413E-9049-1C171C964FB4}"/>
              </a:ext>
            </a:extLst>
          </p:cNvPr>
          <p:cNvSpPr/>
          <p:nvPr/>
        </p:nvSpPr>
        <p:spPr>
          <a:xfrm>
            <a:off x="1056969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1" name="文本框 20">
            <a:extLst>
              <a:ext uri="{FF2B5EF4-FFF2-40B4-BE49-F238E27FC236}">
                <a16:creationId xmlns:a16="http://schemas.microsoft.com/office/drawing/2014/main" id="{412355F2-AC8C-4921-B4DE-1FE245EF9A33}"/>
              </a:ext>
            </a:extLst>
          </p:cNvPr>
          <p:cNvSpPr txBox="1"/>
          <p:nvPr/>
        </p:nvSpPr>
        <p:spPr>
          <a:xfrm>
            <a:off x="6093395" y="3167390"/>
            <a:ext cx="1180563" cy="523220"/>
          </a:xfrm>
          <a:prstGeom prst="rect">
            <a:avLst/>
          </a:prstGeom>
          <a:noFill/>
        </p:spPr>
        <p:txBody>
          <a:bodyPr wrap="square" rtlCol="0">
            <a:spAutoFit/>
          </a:bodyPr>
          <a:lstStyle/>
          <a:p>
            <a:pPr algn="ctr"/>
            <a:r>
              <a:rPr lang="en-US" altLang="zh-CN" sz="2800"/>
              <a:t>……</a:t>
            </a:r>
          </a:p>
        </p:txBody>
      </p:sp>
      <p:sp>
        <p:nvSpPr>
          <p:cNvPr id="22" name="矩形 21">
            <a:extLst>
              <a:ext uri="{FF2B5EF4-FFF2-40B4-BE49-F238E27FC236}">
                <a16:creationId xmlns:a16="http://schemas.microsoft.com/office/drawing/2014/main" id="{11ADAA77-6EF8-4D87-A0C6-817A34BABD13}"/>
              </a:ext>
            </a:extLst>
          </p:cNvPr>
          <p:cNvSpPr/>
          <p:nvPr/>
        </p:nvSpPr>
        <p:spPr>
          <a:xfrm>
            <a:off x="7167747" y="321006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BYTE n</a:t>
            </a:r>
            <a:endParaRPr lang="zh-CN" altLang="en-US"/>
          </a:p>
        </p:txBody>
      </p:sp>
      <p:sp>
        <p:nvSpPr>
          <p:cNvPr id="23" name="矩形 22">
            <a:extLst>
              <a:ext uri="{FF2B5EF4-FFF2-40B4-BE49-F238E27FC236}">
                <a16:creationId xmlns:a16="http://schemas.microsoft.com/office/drawing/2014/main" id="{B109F9BD-F731-4A44-A16A-9B4126023A1D}"/>
              </a:ext>
            </a:extLst>
          </p:cNvPr>
          <p:cNvSpPr/>
          <p:nvPr/>
        </p:nvSpPr>
        <p:spPr>
          <a:xfrm>
            <a:off x="9524386" y="321006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4" name="矩形 23">
            <a:extLst>
              <a:ext uri="{FF2B5EF4-FFF2-40B4-BE49-F238E27FC236}">
                <a16:creationId xmlns:a16="http://schemas.microsoft.com/office/drawing/2014/main" id="{35362218-90F3-4C12-AEC9-5F7B31BE0D63}"/>
              </a:ext>
            </a:extLst>
          </p:cNvPr>
          <p:cNvSpPr/>
          <p:nvPr/>
        </p:nvSpPr>
        <p:spPr>
          <a:xfrm>
            <a:off x="485282" y="4100844"/>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5" name="矩形 24">
            <a:extLst>
              <a:ext uri="{FF2B5EF4-FFF2-40B4-BE49-F238E27FC236}">
                <a16:creationId xmlns:a16="http://schemas.microsoft.com/office/drawing/2014/main" id="{C8B657E5-F6EE-45FE-A4CE-2E64C0E1D163}"/>
              </a:ext>
            </a:extLst>
          </p:cNvPr>
          <p:cNvSpPr/>
          <p:nvPr/>
        </p:nvSpPr>
        <p:spPr>
          <a:xfrm>
            <a:off x="10668376" y="5141084"/>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26" name="矩形 25">
            <a:extLst>
              <a:ext uri="{FF2B5EF4-FFF2-40B4-BE49-F238E27FC236}">
                <a16:creationId xmlns:a16="http://schemas.microsoft.com/office/drawing/2014/main" id="{455C5859-69E7-4E5F-A74D-6CC7BA00E761}"/>
              </a:ext>
            </a:extLst>
          </p:cNvPr>
          <p:cNvSpPr/>
          <p:nvPr/>
        </p:nvSpPr>
        <p:spPr>
          <a:xfrm>
            <a:off x="1225628" y="4100844"/>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7" name="矩形 26">
            <a:extLst>
              <a:ext uri="{FF2B5EF4-FFF2-40B4-BE49-F238E27FC236}">
                <a16:creationId xmlns:a16="http://schemas.microsoft.com/office/drawing/2014/main" id="{9B909843-AF6B-4F71-A660-155267A2BA81}"/>
              </a:ext>
            </a:extLst>
          </p:cNvPr>
          <p:cNvSpPr/>
          <p:nvPr/>
        </p:nvSpPr>
        <p:spPr>
          <a:xfrm>
            <a:off x="3978086" y="4100844"/>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8" name="矩形 27">
            <a:extLst>
              <a:ext uri="{FF2B5EF4-FFF2-40B4-BE49-F238E27FC236}">
                <a16:creationId xmlns:a16="http://schemas.microsoft.com/office/drawing/2014/main" id="{94A2556C-57E5-4F3F-B2B0-9164F0BDE44D}"/>
              </a:ext>
            </a:extLst>
          </p:cNvPr>
          <p:cNvSpPr/>
          <p:nvPr/>
        </p:nvSpPr>
        <p:spPr>
          <a:xfrm>
            <a:off x="4918106"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1</a:t>
            </a:r>
            <a:endParaRPr lang="zh-CN" altLang="en-US"/>
          </a:p>
        </p:txBody>
      </p:sp>
      <p:sp>
        <p:nvSpPr>
          <p:cNvPr id="29" name="矩形 28">
            <a:extLst>
              <a:ext uri="{FF2B5EF4-FFF2-40B4-BE49-F238E27FC236}">
                <a16:creationId xmlns:a16="http://schemas.microsoft.com/office/drawing/2014/main" id="{CB8A6E0F-33F2-4313-8238-999E48C02830}"/>
              </a:ext>
            </a:extLst>
          </p:cNvPr>
          <p:cNvSpPr/>
          <p:nvPr/>
        </p:nvSpPr>
        <p:spPr>
          <a:xfrm>
            <a:off x="7278005"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3" name="矩形 32">
            <a:extLst>
              <a:ext uri="{FF2B5EF4-FFF2-40B4-BE49-F238E27FC236}">
                <a16:creationId xmlns:a16="http://schemas.microsoft.com/office/drawing/2014/main" id="{8A492F9B-D1A6-410D-BB3D-422810EC9A3B}"/>
              </a:ext>
            </a:extLst>
          </p:cNvPr>
          <p:cNvSpPr/>
          <p:nvPr/>
        </p:nvSpPr>
        <p:spPr>
          <a:xfrm>
            <a:off x="8213911" y="410084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2</a:t>
            </a:r>
            <a:endParaRPr lang="zh-CN" altLang="en-US"/>
          </a:p>
        </p:txBody>
      </p:sp>
      <p:sp>
        <p:nvSpPr>
          <p:cNvPr id="34" name="矩形 33">
            <a:extLst>
              <a:ext uri="{FF2B5EF4-FFF2-40B4-BE49-F238E27FC236}">
                <a16:creationId xmlns:a16="http://schemas.microsoft.com/office/drawing/2014/main" id="{7F748B91-FBF7-4A30-8618-30D624AFF2CF}"/>
              </a:ext>
            </a:extLst>
          </p:cNvPr>
          <p:cNvSpPr/>
          <p:nvPr/>
        </p:nvSpPr>
        <p:spPr>
          <a:xfrm>
            <a:off x="10569696" y="4100844"/>
            <a:ext cx="93590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0</a:t>
            </a:r>
            <a:endParaRPr lang="zh-CN" altLang="en-US"/>
          </a:p>
        </p:txBody>
      </p:sp>
      <p:sp>
        <p:nvSpPr>
          <p:cNvPr id="35" name="文本框 34">
            <a:extLst>
              <a:ext uri="{FF2B5EF4-FFF2-40B4-BE49-F238E27FC236}">
                <a16:creationId xmlns:a16="http://schemas.microsoft.com/office/drawing/2014/main" id="{EF92EE02-3DE6-44D3-88EF-20A42791C517}"/>
              </a:ext>
            </a:extLst>
          </p:cNvPr>
          <p:cNvSpPr txBox="1"/>
          <p:nvPr/>
        </p:nvSpPr>
        <p:spPr>
          <a:xfrm>
            <a:off x="6093395" y="5098407"/>
            <a:ext cx="1180563" cy="523220"/>
          </a:xfrm>
          <a:prstGeom prst="rect">
            <a:avLst/>
          </a:prstGeom>
          <a:noFill/>
        </p:spPr>
        <p:txBody>
          <a:bodyPr wrap="square" rtlCol="0">
            <a:spAutoFit/>
          </a:bodyPr>
          <a:lstStyle/>
          <a:p>
            <a:pPr algn="ctr"/>
            <a:r>
              <a:rPr lang="en-US" altLang="zh-CN" sz="2800"/>
              <a:t>……</a:t>
            </a:r>
          </a:p>
        </p:txBody>
      </p:sp>
      <p:sp>
        <p:nvSpPr>
          <p:cNvPr id="36" name="矩形 35">
            <a:extLst>
              <a:ext uri="{FF2B5EF4-FFF2-40B4-BE49-F238E27FC236}">
                <a16:creationId xmlns:a16="http://schemas.microsoft.com/office/drawing/2014/main" id="{D598AA67-3402-4F43-8D24-CECA982EEC83}"/>
              </a:ext>
            </a:extLst>
          </p:cNvPr>
          <p:cNvSpPr/>
          <p:nvPr/>
        </p:nvSpPr>
        <p:spPr>
          <a:xfrm>
            <a:off x="7167747" y="5141084"/>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BYTE n</a:t>
            </a:r>
            <a:endParaRPr lang="zh-CN" altLang="en-US"/>
          </a:p>
        </p:txBody>
      </p:sp>
      <p:sp>
        <p:nvSpPr>
          <p:cNvPr id="37" name="矩形 36">
            <a:extLst>
              <a:ext uri="{FF2B5EF4-FFF2-40B4-BE49-F238E27FC236}">
                <a16:creationId xmlns:a16="http://schemas.microsoft.com/office/drawing/2014/main" id="{0556231C-3D9B-4BCE-B454-95B9952C6037}"/>
              </a:ext>
            </a:extLst>
          </p:cNvPr>
          <p:cNvSpPr/>
          <p:nvPr/>
        </p:nvSpPr>
        <p:spPr>
          <a:xfrm>
            <a:off x="9524386" y="5141084"/>
            <a:ext cx="1143136"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40" name="文本框 39">
            <a:extLst>
              <a:ext uri="{FF2B5EF4-FFF2-40B4-BE49-F238E27FC236}">
                <a16:creationId xmlns:a16="http://schemas.microsoft.com/office/drawing/2014/main" id="{B11E1400-0950-4BAB-B289-F4985DEDB674}"/>
              </a:ext>
            </a:extLst>
          </p:cNvPr>
          <p:cNvSpPr txBox="1"/>
          <p:nvPr/>
        </p:nvSpPr>
        <p:spPr>
          <a:xfrm>
            <a:off x="570963" y="5770251"/>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完成任务：向谁收指定的什么</a:t>
            </a:r>
            <a:endParaRPr lang="en-US" altLang="zh-CN" sz="2800"/>
          </a:p>
        </p:txBody>
      </p:sp>
      <p:sp>
        <p:nvSpPr>
          <p:cNvPr id="41" name="文本框 40">
            <a:extLst>
              <a:ext uri="{FF2B5EF4-FFF2-40B4-BE49-F238E27FC236}">
                <a16:creationId xmlns:a16="http://schemas.microsoft.com/office/drawing/2014/main" id="{9251F6ED-8BB0-4340-93BE-C0371DE73D8B}"/>
              </a:ext>
            </a:extLst>
          </p:cNvPr>
          <p:cNvSpPr txBox="1"/>
          <p:nvPr/>
        </p:nvSpPr>
        <p:spPr>
          <a:xfrm>
            <a:off x="11335825" y="2127150"/>
            <a:ext cx="741785" cy="523220"/>
          </a:xfrm>
          <a:prstGeom prst="rect">
            <a:avLst/>
          </a:prstGeom>
          <a:noFill/>
        </p:spPr>
        <p:txBody>
          <a:bodyPr wrap="square" rtlCol="0">
            <a:spAutoFit/>
          </a:bodyPr>
          <a:lstStyle/>
          <a:p>
            <a:pPr algn="ctr"/>
            <a:r>
              <a:rPr lang="en-US" altLang="zh-CN" sz="2800"/>
              <a:t>+</a:t>
            </a:r>
          </a:p>
        </p:txBody>
      </p:sp>
      <p:sp>
        <p:nvSpPr>
          <p:cNvPr id="42" name="文本框 41">
            <a:extLst>
              <a:ext uri="{FF2B5EF4-FFF2-40B4-BE49-F238E27FC236}">
                <a16:creationId xmlns:a16="http://schemas.microsoft.com/office/drawing/2014/main" id="{F5C7642F-6858-411E-A5CA-4BF6AFB22C7C}"/>
              </a:ext>
            </a:extLst>
          </p:cNvPr>
          <p:cNvSpPr txBox="1"/>
          <p:nvPr/>
        </p:nvSpPr>
        <p:spPr>
          <a:xfrm>
            <a:off x="10569696" y="3167390"/>
            <a:ext cx="741785" cy="523220"/>
          </a:xfrm>
          <a:prstGeom prst="rect">
            <a:avLst/>
          </a:prstGeom>
          <a:noFill/>
        </p:spPr>
        <p:txBody>
          <a:bodyPr wrap="square" rtlCol="0">
            <a:spAutoFit/>
          </a:bodyPr>
          <a:lstStyle/>
          <a:p>
            <a:pPr algn="ctr"/>
            <a:r>
              <a:rPr lang="en-US" altLang="zh-CN" sz="2800"/>
              <a:t>+</a:t>
            </a:r>
          </a:p>
        </p:txBody>
      </p:sp>
      <p:sp>
        <p:nvSpPr>
          <p:cNvPr id="43" name="文本框 42">
            <a:extLst>
              <a:ext uri="{FF2B5EF4-FFF2-40B4-BE49-F238E27FC236}">
                <a16:creationId xmlns:a16="http://schemas.microsoft.com/office/drawing/2014/main" id="{30B12E9D-A8B4-43F8-9FDF-E433A91503E6}"/>
              </a:ext>
            </a:extLst>
          </p:cNvPr>
          <p:cNvSpPr txBox="1"/>
          <p:nvPr/>
        </p:nvSpPr>
        <p:spPr>
          <a:xfrm>
            <a:off x="11335825" y="4058167"/>
            <a:ext cx="741785" cy="523220"/>
          </a:xfrm>
          <a:prstGeom prst="rect">
            <a:avLst/>
          </a:prstGeom>
          <a:noFill/>
        </p:spPr>
        <p:txBody>
          <a:bodyPr wrap="square" rtlCol="0">
            <a:spAutoFit/>
          </a:bodyPr>
          <a:lstStyle/>
          <a:p>
            <a:pPr algn="ctr"/>
            <a:r>
              <a:rPr lang="en-US" altLang="zh-CN" sz="2800"/>
              <a:t>+</a:t>
            </a:r>
          </a:p>
        </p:txBody>
      </p:sp>
      <p:sp>
        <p:nvSpPr>
          <p:cNvPr id="44" name="矩形 43">
            <a:extLst>
              <a:ext uri="{FF2B5EF4-FFF2-40B4-BE49-F238E27FC236}">
                <a16:creationId xmlns:a16="http://schemas.microsoft.com/office/drawing/2014/main" id="{ADADE401-89E4-4015-8C04-4D35BC11C110}"/>
              </a:ext>
            </a:extLst>
          </p:cNvPr>
          <p:cNvSpPr/>
          <p:nvPr/>
        </p:nvSpPr>
        <p:spPr>
          <a:xfrm>
            <a:off x="316298" y="1874469"/>
            <a:ext cx="11648175" cy="3895782"/>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693835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AT24C02</a:t>
            </a:r>
            <a:r>
              <a:rPr lang="zh-CN" altLang="en-US" sz="3200">
                <a:latin typeface="等线" panose="02010600030101010101" pitchFamily="2" charset="-122"/>
                <a:ea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a:t>
            </a:r>
            <a:r>
              <a:rPr lang="en-US" altLang="zh-CN" sz="2800"/>
              <a:t>WORD ADDRESS</a:t>
            </a:r>
            <a:r>
              <a:rPr lang="zh-CN" altLang="en-US" sz="2800"/>
              <a:t>处写入数据</a:t>
            </a:r>
            <a:r>
              <a:rPr lang="en-US" altLang="zh-CN" sz="2800"/>
              <a:t>DATA</a:t>
            </a:r>
          </a:p>
        </p:txBody>
      </p:sp>
      <p:sp>
        <p:nvSpPr>
          <p:cNvPr id="5" name="矩形 4">
            <a:extLst>
              <a:ext uri="{FF2B5EF4-FFF2-40B4-BE49-F238E27FC236}">
                <a16:creationId xmlns:a16="http://schemas.microsoft.com/office/drawing/2014/main" id="{273BB49C-3D20-4A28-9298-C05E7BCE2AA6}"/>
              </a:ext>
            </a:extLst>
          </p:cNvPr>
          <p:cNvSpPr/>
          <p:nvPr/>
        </p:nvSpPr>
        <p:spPr>
          <a:xfrm>
            <a:off x="485282" y="2169827"/>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7" name="矩形 6">
            <a:extLst>
              <a:ext uri="{FF2B5EF4-FFF2-40B4-BE49-F238E27FC236}">
                <a16:creationId xmlns:a16="http://schemas.microsoft.com/office/drawing/2014/main" id="{CED1C807-EC2C-4D0F-9002-5570EDE37C4F}"/>
              </a:ext>
            </a:extLst>
          </p:cNvPr>
          <p:cNvSpPr/>
          <p:nvPr/>
        </p:nvSpPr>
        <p:spPr>
          <a:xfrm>
            <a:off x="10609962" y="2169827"/>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8" name="矩形 7">
            <a:extLst>
              <a:ext uri="{FF2B5EF4-FFF2-40B4-BE49-F238E27FC236}">
                <a16:creationId xmlns:a16="http://schemas.microsoft.com/office/drawing/2014/main" id="{5A4ED0EF-1F5E-4F84-9554-009B13D5B698}"/>
              </a:ext>
            </a:extLst>
          </p:cNvPr>
          <p:cNvSpPr/>
          <p:nvPr/>
        </p:nvSpPr>
        <p:spPr>
          <a:xfrm>
            <a:off x="1225628" y="2169827"/>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9" name="矩形 8">
            <a:extLst>
              <a:ext uri="{FF2B5EF4-FFF2-40B4-BE49-F238E27FC236}">
                <a16:creationId xmlns:a16="http://schemas.microsoft.com/office/drawing/2014/main" id="{D3FF958A-07F8-44EE-80B4-792A71FE54BE}"/>
              </a:ext>
            </a:extLst>
          </p:cNvPr>
          <p:cNvSpPr/>
          <p:nvPr/>
        </p:nvSpPr>
        <p:spPr>
          <a:xfrm>
            <a:off x="3978086"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0" name="矩形 9">
            <a:extLst>
              <a:ext uri="{FF2B5EF4-FFF2-40B4-BE49-F238E27FC236}">
                <a16:creationId xmlns:a16="http://schemas.microsoft.com/office/drawing/2014/main" id="{A7582F4B-2CFC-4CE0-9BAC-6EAE9533807E}"/>
              </a:ext>
            </a:extLst>
          </p:cNvPr>
          <p:cNvSpPr/>
          <p:nvPr/>
        </p:nvSpPr>
        <p:spPr>
          <a:xfrm>
            <a:off x="4918106" y="2169827"/>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11" name="矩形 10">
            <a:extLst>
              <a:ext uri="{FF2B5EF4-FFF2-40B4-BE49-F238E27FC236}">
                <a16:creationId xmlns:a16="http://schemas.microsoft.com/office/drawing/2014/main" id="{4A2894F6-EF02-4ECE-9A77-4EB9F75BBF50}"/>
              </a:ext>
            </a:extLst>
          </p:cNvPr>
          <p:cNvSpPr/>
          <p:nvPr/>
        </p:nvSpPr>
        <p:spPr>
          <a:xfrm>
            <a:off x="7278005" y="2169827"/>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5" name="矩形 14">
            <a:extLst>
              <a:ext uri="{FF2B5EF4-FFF2-40B4-BE49-F238E27FC236}">
                <a16:creationId xmlns:a16="http://schemas.microsoft.com/office/drawing/2014/main" id="{55C893CD-2D8B-4B6D-9F9F-9DC3DDBA1797}"/>
              </a:ext>
            </a:extLst>
          </p:cNvPr>
          <p:cNvSpPr/>
          <p:nvPr/>
        </p:nvSpPr>
        <p:spPr>
          <a:xfrm>
            <a:off x="8213911" y="2169827"/>
            <a:ext cx="1252061"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DATA</a:t>
            </a:r>
            <a:endParaRPr lang="zh-CN" altLang="en-US"/>
          </a:p>
        </p:txBody>
      </p:sp>
      <p:sp>
        <p:nvSpPr>
          <p:cNvPr id="16" name="矩形 15">
            <a:extLst>
              <a:ext uri="{FF2B5EF4-FFF2-40B4-BE49-F238E27FC236}">
                <a16:creationId xmlns:a16="http://schemas.microsoft.com/office/drawing/2014/main" id="{78A5E471-D658-4484-8E57-1D76C66FFB2A}"/>
              </a:ext>
            </a:extLst>
          </p:cNvPr>
          <p:cNvSpPr/>
          <p:nvPr/>
        </p:nvSpPr>
        <p:spPr>
          <a:xfrm>
            <a:off x="9465972" y="2169827"/>
            <a:ext cx="114313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17" name="文本框 16">
            <a:extLst>
              <a:ext uri="{FF2B5EF4-FFF2-40B4-BE49-F238E27FC236}">
                <a16:creationId xmlns:a16="http://schemas.microsoft.com/office/drawing/2014/main" id="{B22B731C-9B3C-4228-AC76-7BE81A430141}"/>
              </a:ext>
            </a:extLst>
          </p:cNvPr>
          <p:cNvSpPr txBox="1"/>
          <p:nvPr/>
        </p:nvSpPr>
        <p:spPr>
          <a:xfrm>
            <a:off x="570963" y="3017927"/>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a:t>
            </a:r>
            <a:r>
              <a:rPr lang="en-US" altLang="zh-CN" sz="2800"/>
              <a:t>WORD ADDRESS</a:t>
            </a:r>
            <a:r>
              <a:rPr lang="zh-CN" altLang="en-US" sz="2800"/>
              <a:t>处的数据</a:t>
            </a:r>
            <a:r>
              <a:rPr lang="en-US" altLang="zh-CN" sz="2800"/>
              <a:t>DATA</a:t>
            </a:r>
          </a:p>
        </p:txBody>
      </p:sp>
      <p:sp>
        <p:nvSpPr>
          <p:cNvPr id="18" name="矩形 17">
            <a:extLst>
              <a:ext uri="{FF2B5EF4-FFF2-40B4-BE49-F238E27FC236}">
                <a16:creationId xmlns:a16="http://schemas.microsoft.com/office/drawing/2014/main" id="{7F26084B-6204-4FE4-9FE7-0E7B893BF9EE}"/>
              </a:ext>
            </a:extLst>
          </p:cNvPr>
          <p:cNvSpPr/>
          <p:nvPr/>
        </p:nvSpPr>
        <p:spPr>
          <a:xfrm>
            <a:off x="485282" y="3872203"/>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0" name="矩形 19">
            <a:extLst>
              <a:ext uri="{FF2B5EF4-FFF2-40B4-BE49-F238E27FC236}">
                <a16:creationId xmlns:a16="http://schemas.microsoft.com/office/drawing/2014/main" id="{EB568ED7-DD4D-478A-B095-5791E109C67D}"/>
              </a:ext>
            </a:extLst>
          </p:cNvPr>
          <p:cNvSpPr/>
          <p:nvPr/>
        </p:nvSpPr>
        <p:spPr>
          <a:xfrm>
            <a:off x="1225628" y="3872203"/>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ADDRESS+W</a:t>
            </a:r>
            <a:endParaRPr lang="zh-CN" altLang="en-US"/>
          </a:p>
        </p:txBody>
      </p:sp>
      <p:sp>
        <p:nvSpPr>
          <p:cNvPr id="21" name="矩形 20">
            <a:extLst>
              <a:ext uri="{FF2B5EF4-FFF2-40B4-BE49-F238E27FC236}">
                <a16:creationId xmlns:a16="http://schemas.microsoft.com/office/drawing/2014/main" id="{360D3690-EC2E-4655-BECD-555B1A44DD70}"/>
              </a:ext>
            </a:extLst>
          </p:cNvPr>
          <p:cNvSpPr/>
          <p:nvPr/>
        </p:nvSpPr>
        <p:spPr>
          <a:xfrm>
            <a:off x="3978086"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2" name="矩形 21">
            <a:extLst>
              <a:ext uri="{FF2B5EF4-FFF2-40B4-BE49-F238E27FC236}">
                <a16:creationId xmlns:a16="http://schemas.microsoft.com/office/drawing/2014/main" id="{CEA12E2C-16C7-4573-8205-141565250B6B}"/>
              </a:ext>
            </a:extLst>
          </p:cNvPr>
          <p:cNvSpPr/>
          <p:nvPr/>
        </p:nvSpPr>
        <p:spPr>
          <a:xfrm>
            <a:off x="4918106" y="3872203"/>
            <a:ext cx="2355785"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WORD ADDRESS</a:t>
            </a:r>
            <a:endParaRPr lang="zh-CN" altLang="en-US"/>
          </a:p>
        </p:txBody>
      </p:sp>
      <p:sp>
        <p:nvSpPr>
          <p:cNvPr id="23" name="矩形 22">
            <a:extLst>
              <a:ext uri="{FF2B5EF4-FFF2-40B4-BE49-F238E27FC236}">
                <a16:creationId xmlns:a16="http://schemas.microsoft.com/office/drawing/2014/main" id="{460C4AE7-D213-4799-BD68-F9A23F461F58}"/>
              </a:ext>
            </a:extLst>
          </p:cNvPr>
          <p:cNvSpPr/>
          <p:nvPr/>
        </p:nvSpPr>
        <p:spPr>
          <a:xfrm>
            <a:off x="7278005" y="3872203"/>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26" name="矩形 25">
            <a:extLst>
              <a:ext uri="{FF2B5EF4-FFF2-40B4-BE49-F238E27FC236}">
                <a16:creationId xmlns:a16="http://schemas.microsoft.com/office/drawing/2014/main" id="{572457EF-8AAC-46A4-93FF-61D8ED8FD572}"/>
              </a:ext>
            </a:extLst>
          </p:cNvPr>
          <p:cNvSpPr/>
          <p:nvPr/>
        </p:nvSpPr>
        <p:spPr>
          <a:xfrm>
            <a:off x="2685341" y="4580548"/>
            <a:ext cx="741785" cy="437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endParaRPr lang="zh-CN" altLang="en-US"/>
          </a:p>
        </p:txBody>
      </p:sp>
      <p:sp>
        <p:nvSpPr>
          <p:cNvPr id="28" name="矩形 27">
            <a:extLst>
              <a:ext uri="{FF2B5EF4-FFF2-40B4-BE49-F238E27FC236}">
                <a16:creationId xmlns:a16="http://schemas.microsoft.com/office/drawing/2014/main" id="{E60E6227-5105-4CB7-97F5-EB84A313E1D4}"/>
              </a:ext>
            </a:extLst>
          </p:cNvPr>
          <p:cNvSpPr/>
          <p:nvPr/>
        </p:nvSpPr>
        <p:spPr>
          <a:xfrm>
            <a:off x="3425687" y="4580548"/>
            <a:ext cx="2748344" cy="43786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t>
            </a:r>
            <a:r>
              <a:rPr lang="zh-CN" altLang="en-US"/>
              <a:t>：</a:t>
            </a:r>
            <a:r>
              <a:rPr lang="en-US" altLang="zh-CN"/>
              <a:t>SLAVE ADDRESS+R</a:t>
            </a:r>
            <a:endParaRPr lang="zh-CN" altLang="en-US"/>
          </a:p>
        </p:txBody>
      </p:sp>
      <p:sp>
        <p:nvSpPr>
          <p:cNvPr id="29" name="矩形 28">
            <a:extLst>
              <a:ext uri="{FF2B5EF4-FFF2-40B4-BE49-F238E27FC236}">
                <a16:creationId xmlns:a16="http://schemas.microsoft.com/office/drawing/2014/main" id="{397020E6-AAFC-4F98-B3B1-FFCE3E4700BD}"/>
              </a:ext>
            </a:extLst>
          </p:cNvPr>
          <p:cNvSpPr/>
          <p:nvPr/>
        </p:nvSpPr>
        <p:spPr>
          <a:xfrm>
            <a:off x="6178145" y="4580548"/>
            <a:ext cx="935906" cy="43786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a:t>
            </a:r>
            <a:r>
              <a:rPr lang="zh-CN" altLang="en-US"/>
              <a:t>：</a:t>
            </a:r>
            <a:r>
              <a:rPr lang="en-US" altLang="zh-CN"/>
              <a:t>0</a:t>
            </a:r>
            <a:endParaRPr lang="zh-CN" altLang="en-US"/>
          </a:p>
        </p:txBody>
      </p:sp>
      <p:sp>
        <p:nvSpPr>
          <p:cNvPr id="30" name="矩形 29">
            <a:extLst>
              <a:ext uri="{FF2B5EF4-FFF2-40B4-BE49-F238E27FC236}">
                <a16:creationId xmlns:a16="http://schemas.microsoft.com/office/drawing/2014/main" id="{2ACE388E-70EF-47AE-A28D-71802D7CC884}"/>
              </a:ext>
            </a:extLst>
          </p:cNvPr>
          <p:cNvSpPr/>
          <p:nvPr/>
        </p:nvSpPr>
        <p:spPr>
          <a:xfrm>
            <a:off x="7118165" y="4580548"/>
            <a:ext cx="2355785" cy="43786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a:t>
            </a:r>
            <a:r>
              <a:rPr lang="zh-CN" altLang="en-US"/>
              <a:t>：</a:t>
            </a:r>
            <a:r>
              <a:rPr lang="en-US" altLang="zh-CN"/>
              <a:t>DATA</a:t>
            </a:r>
            <a:endParaRPr lang="zh-CN" altLang="en-US"/>
          </a:p>
        </p:txBody>
      </p:sp>
      <p:sp>
        <p:nvSpPr>
          <p:cNvPr id="31" name="矩形 30">
            <a:extLst>
              <a:ext uri="{FF2B5EF4-FFF2-40B4-BE49-F238E27FC236}">
                <a16:creationId xmlns:a16="http://schemas.microsoft.com/office/drawing/2014/main" id="{211B9EEC-C1ED-4CEB-8DAE-4C9DA116C114}"/>
              </a:ext>
            </a:extLst>
          </p:cNvPr>
          <p:cNvSpPr/>
          <p:nvPr/>
        </p:nvSpPr>
        <p:spPr>
          <a:xfrm>
            <a:off x="9478063" y="4580548"/>
            <a:ext cx="1131899" cy="43786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SA</a:t>
            </a:r>
            <a:r>
              <a:rPr lang="zh-CN" altLang="en-US"/>
              <a:t>：</a:t>
            </a:r>
            <a:r>
              <a:rPr lang="en-US" altLang="zh-CN"/>
              <a:t>1</a:t>
            </a:r>
            <a:endParaRPr lang="zh-CN" altLang="en-US"/>
          </a:p>
        </p:txBody>
      </p:sp>
      <p:sp>
        <p:nvSpPr>
          <p:cNvPr id="37" name="矩形 36">
            <a:extLst>
              <a:ext uri="{FF2B5EF4-FFF2-40B4-BE49-F238E27FC236}">
                <a16:creationId xmlns:a16="http://schemas.microsoft.com/office/drawing/2014/main" id="{D511CD0F-4377-47B2-843B-C0A7095C560A}"/>
              </a:ext>
            </a:extLst>
          </p:cNvPr>
          <p:cNvSpPr/>
          <p:nvPr/>
        </p:nvSpPr>
        <p:spPr>
          <a:xfrm>
            <a:off x="10609962" y="4580548"/>
            <a:ext cx="837226" cy="4378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a:t>
            </a:r>
            <a:endParaRPr lang="zh-CN" altLang="en-US"/>
          </a:p>
        </p:txBody>
      </p:sp>
      <p:sp>
        <p:nvSpPr>
          <p:cNvPr id="38" name="文本框 37">
            <a:extLst>
              <a:ext uri="{FF2B5EF4-FFF2-40B4-BE49-F238E27FC236}">
                <a16:creationId xmlns:a16="http://schemas.microsoft.com/office/drawing/2014/main" id="{E994C315-CCDC-40E5-9218-6D5230522117}"/>
              </a:ext>
            </a:extLst>
          </p:cNvPr>
          <p:cNvSpPr txBox="1"/>
          <p:nvPr/>
        </p:nvSpPr>
        <p:spPr>
          <a:xfrm>
            <a:off x="8098156" y="3829526"/>
            <a:ext cx="741785" cy="523220"/>
          </a:xfrm>
          <a:prstGeom prst="rect">
            <a:avLst/>
          </a:prstGeom>
          <a:noFill/>
        </p:spPr>
        <p:txBody>
          <a:bodyPr wrap="square" rtlCol="0">
            <a:spAutoFit/>
          </a:bodyPr>
          <a:lstStyle/>
          <a:p>
            <a:pPr algn="ctr"/>
            <a:r>
              <a:rPr lang="en-US" altLang="zh-CN" sz="2800"/>
              <a:t>+</a:t>
            </a:r>
          </a:p>
        </p:txBody>
      </p:sp>
      <p:sp>
        <p:nvSpPr>
          <p:cNvPr id="39" name="矩形 38">
            <a:extLst>
              <a:ext uri="{FF2B5EF4-FFF2-40B4-BE49-F238E27FC236}">
                <a16:creationId xmlns:a16="http://schemas.microsoft.com/office/drawing/2014/main" id="{C6BA11A7-541C-4616-A56B-4642AA3DB29B}"/>
              </a:ext>
            </a:extLst>
          </p:cNvPr>
          <p:cNvSpPr/>
          <p:nvPr/>
        </p:nvSpPr>
        <p:spPr>
          <a:xfrm>
            <a:off x="316298" y="1874469"/>
            <a:ext cx="11648175" cy="1100781"/>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A02FB7BB-170E-4235-BDE0-CEF984B40EE5}"/>
              </a:ext>
            </a:extLst>
          </p:cNvPr>
          <p:cNvSpPr/>
          <p:nvPr/>
        </p:nvSpPr>
        <p:spPr>
          <a:xfrm>
            <a:off x="316298" y="3647094"/>
            <a:ext cx="11648175" cy="1620365"/>
          </a:xfrm>
          <a:prstGeom prst="rect">
            <a:avLst/>
          </a:prstGeom>
          <a:noFill/>
          <a:ln w="127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5EABDCE0-9F1C-4450-A7C8-B51EBF43170D}"/>
              </a:ext>
            </a:extLst>
          </p:cNvPr>
          <p:cNvSpPr txBox="1"/>
          <p:nvPr/>
        </p:nvSpPr>
        <p:spPr>
          <a:xfrm>
            <a:off x="570963" y="5690258"/>
            <a:ext cx="11050073" cy="954107"/>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AT24C02</a:t>
            </a:r>
            <a:r>
              <a:rPr lang="zh-CN" altLang="en-US" sz="2800"/>
              <a:t>的固定地址为</a:t>
            </a:r>
            <a:r>
              <a:rPr lang="en-US" altLang="zh-CN" sz="2800"/>
              <a:t>1010</a:t>
            </a:r>
            <a:r>
              <a:rPr lang="zh-CN" altLang="en-US" sz="2800"/>
              <a:t>，可配置地址本开发板上为</a:t>
            </a:r>
            <a:r>
              <a:rPr lang="en-US" altLang="zh-CN" sz="2800"/>
              <a:t>000</a:t>
            </a:r>
          </a:p>
          <a:p>
            <a:r>
              <a:rPr lang="en-US" altLang="zh-CN" sz="2800"/>
              <a:t>	</a:t>
            </a:r>
            <a:r>
              <a:rPr lang="zh-CN" altLang="en-US" sz="2800"/>
              <a:t>所以</a:t>
            </a:r>
            <a:r>
              <a:rPr lang="en-US" altLang="zh-CN" sz="2800"/>
              <a:t>SLAVE ADDRESS+W</a:t>
            </a:r>
            <a:r>
              <a:rPr lang="zh-CN" altLang="en-US" sz="2800"/>
              <a:t>为</a:t>
            </a:r>
            <a:r>
              <a:rPr lang="en-US" altLang="zh-CN" sz="2800"/>
              <a:t>0xA0</a:t>
            </a:r>
            <a:r>
              <a:rPr lang="zh-CN" altLang="en-US" sz="2800"/>
              <a:t>，</a:t>
            </a:r>
            <a:r>
              <a:rPr lang="en-US" altLang="zh-CN" sz="2800"/>
              <a:t>SLAVE ADDRESS+R</a:t>
            </a:r>
            <a:r>
              <a:rPr lang="zh-CN" altLang="en-US" sz="2800"/>
              <a:t>为</a:t>
            </a:r>
            <a:r>
              <a:rPr lang="en-US" altLang="zh-CN" sz="2800"/>
              <a:t>0xA1</a:t>
            </a:r>
          </a:p>
        </p:txBody>
      </p:sp>
    </p:spTree>
    <p:extLst>
      <p:ext uri="{BB962C8B-B14F-4D97-AF65-F5344CB8AC3E}">
        <p14:creationId xmlns:p14="http://schemas.microsoft.com/office/powerpoint/2010/main" val="2444984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rPr>
              <a:t>AT24C02</a:t>
            </a:r>
            <a:r>
              <a:rPr lang="zh-CN" altLang="en-US" sz="3200">
                <a:latin typeface="等线" panose="02010600030101010101" pitchFamily="2" charset="-122"/>
              </a:rPr>
              <a:t>数据帧</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字节写：在“字地址”处写入“数据”</a:t>
            </a:r>
            <a:endParaRPr lang="en-US" altLang="zh-CN" sz="2800"/>
          </a:p>
        </p:txBody>
      </p:sp>
      <p:pic>
        <p:nvPicPr>
          <p:cNvPr id="2" name="图片 1">
            <a:extLst>
              <a:ext uri="{FF2B5EF4-FFF2-40B4-BE49-F238E27FC236}">
                <a16:creationId xmlns:a16="http://schemas.microsoft.com/office/drawing/2014/main" id="{2EA99610-4A08-41A3-94D3-8EEFBC8ED130}"/>
              </a:ext>
            </a:extLst>
          </p:cNvPr>
          <p:cNvPicPr>
            <a:picLocks noChangeAspect="1"/>
          </p:cNvPicPr>
          <p:nvPr/>
        </p:nvPicPr>
        <p:blipFill>
          <a:blip r:embed="rId2"/>
          <a:stretch>
            <a:fillRect/>
          </a:stretch>
        </p:blipFill>
        <p:spPr>
          <a:xfrm>
            <a:off x="2764164" y="1813650"/>
            <a:ext cx="3713412" cy="1669407"/>
          </a:xfrm>
          <a:prstGeom prst="rect">
            <a:avLst/>
          </a:prstGeom>
        </p:spPr>
      </p:pic>
      <p:pic>
        <p:nvPicPr>
          <p:cNvPr id="3" name="图片 2">
            <a:extLst>
              <a:ext uri="{FF2B5EF4-FFF2-40B4-BE49-F238E27FC236}">
                <a16:creationId xmlns:a16="http://schemas.microsoft.com/office/drawing/2014/main" id="{AC18DF52-F21D-4458-8BD3-36AD76A39487}"/>
              </a:ext>
            </a:extLst>
          </p:cNvPr>
          <p:cNvPicPr>
            <a:picLocks noChangeAspect="1"/>
          </p:cNvPicPr>
          <p:nvPr/>
        </p:nvPicPr>
        <p:blipFill>
          <a:blip r:embed="rId3"/>
          <a:stretch>
            <a:fillRect/>
          </a:stretch>
        </p:blipFill>
        <p:spPr>
          <a:xfrm>
            <a:off x="2482683" y="4267887"/>
            <a:ext cx="5317953" cy="2144064"/>
          </a:xfrm>
          <a:prstGeom prst="rect">
            <a:avLst/>
          </a:prstGeom>
        </p:spPr>
      </p:pic>
      <p:sp>
        <p:nvSpPr>
          <p:cNvPr id="8" name="文本框 7">
            <a:extLst>
              <a:ext uri="{FF2B5EF4-FFF2-40B4-BE49-F238E27FC236}">
                <a16:creationId xmlns:a16="http://schemas.microsoft.com/office/drawing/2014/main" id="{ED534BF2-7F62-43AE-ACF7-520379142441}"/>
              </a:ext>
            </a:extLst>
          </p:cNvPr>
          <p:cNvSpPr txBox="1"/>
          <p:nvPr/>
        </p:nvSpPr>
        <p:spPr>
          <a:xfrm>
            <a:off x="570963" y="3613862"/>
            <a:ext cx="11050073" cy="523220"/>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随机读：读出在“字地址”处的“数据”</a:t>
            </a:r>
            <a:endParaRPr lang="en-US" altLang="zh-CN" sz="2800"/>
          </a:p>
        </p:txBody>
      </p:sp>
    </p:spTree>
    <p:extLst>
      <p:ext uri="{BB962C8B-B14F-4D97-AF65-F5344CB8AC3E}">
        <p14:creationId xmlns:p14="http://schemas.microsoft.com/office/powerpoint/2010/main" val="34264826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等线" panose="02010600030101010101" pitchFamily="2" charset="-122"/>
                <a:ea typeface="等线" panose="02010600030101010101" pitchFamily="2" charset="-122"/>
              </a:rPr>
              <a:t>DS18B20</a:t>
            </a:r>
            <a:r>
              <a:rPr lang="zh-CN" altLang="en-US" sz="3200">
                <a:latin typeface="等线" panose="02010600030101010101" pitchFamily="2" charset="-122"/>
                <a:ea typeface="等线" panose="02010600030101010101" pitchFamily="2" charset="-122"/>
              </a:rPr>
              <a:t>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DS18B20</a:t>
            </a:r>
            <a:r>
              <a:rPr lang="zh-CN" altLang="en-US" sz="2800"/>
              <a:t>是一种常见的数字温度传感器，其控制命令和数据都是以数字信号的方式输入输出，相比较于模拟温度传感器，具有功能强大、硬件简单、易扩展、抗干扰性强等特点</a:t>
            </a:r>
            <a:endParaRPr lang="en-US" altLang="zh-CN" sz="2800"/>
          </a:p>
          <a:p>
            <a:pPr marL="457200" indent="-457200">
              <a:buFont typeface="Arial" panose="020B0604020202020204" pitchFamily="34" charset="0"/>
              <a:buChar char="•"/>
            </a:pPr>
            <a:r>
              <a:rPr lang="zh-CN" altLang="en-US" sz="2800"/>
              <a:t>测温范围：</a:t>
            </a:r>
            <a:r>
              <a:rPr lang="en-US" altLang="zh-CN" sz="2800"/>
              <a:t>-55°C </a:t>
            </a:r>
            <a:r>
              <a:rPr lang="zh-CN" altLang="en-US" sz="2800"/>
              <a:t>到</a:t>
            </a:r>
            <a:r>
              <a:rPr lang="en-US" altLang="zh-CN" sz="2800"/>
              <a:t> +125°C</a:t>
            </a:r>
          </a:p>
          <a:p>
            <a:pPr marL="457200" indent="-457200">
              <a:buFont typeface="Arial" panose="020B0604020202020204" pitchFamily="34" charset="0"/>
              <a:buChar char="•"/>
            </a:pPr>
            <a:r>
              <a:rPr lang="zh-CN" altLang="en-US" sz="2800"/>
              <a:t>通信接口：</a:t>
            </a:r>
            <a:r>
              <a:rPr lang="en-US" altLang="zh-CN" sz="2800"/>
              <a:t>1-Wire</a:t>
            </a:r>
            <a:r>
              <a:rPr lang="zh-CN" altLang="en-US" sz="2800"/>
              <a:t>（单总线）</a:t>
            </a:r>
            <a:endParaRPr lang="en-US" altLang="zh-CN" sz="2800"/>
          </a:p>
          <a:p>
            <a:pPr marL="457200" indent="-457200">
              <a:buFont typeface="Arial" panose="020B0604020202020204" pitchFamily="34" charset="0"/>
              <a:buChar char="•"/>
            </a:pPr>
            <a:r>
              <a:rPr lang="zh-CN" altLang="en-US" sz="2800"/>
              <a:t>其它特征：可形成总线结构、内置温度报警功能、可寄生供电</a:t>
            </a:r>
            <a:endParaRPr lang="en-US" altLang="zh-CN" sz="2800"/>
          </a:p>
        </p:txBody>
      </p:sp>
      <p:pic>
        <p:nvPicPr>
          <p:cNvPr id="3" name="图片 2">
            <a:extLst>
              <a:ext uri="{FF2B5EF4-FFF2-40B4-BE49-F238E27FC236}">
                <a16:creationId xmlns:a16="http://schemas.microsoft.com/office/drawing/2014/main" id="{E3786172-47D0-4A26-A40C-DD8FC0FF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736" y="4109827"/>
            <a:ext cx="2728099" cy="2367895"/>
          </a:xfrm>
          <a:prstGeom prst="rect">
            <a:avLst/>
          </a:prstGeom>
        </p:spPr>
      </p:pic>
      <p:pic>
        <p:nvPicPr>
          <p:cNvPr id="8" name="图片 7">
            <a:extLst>
              <a:ext uri="{FF2B5EF4-FFF2-40B4-BE49-F238E27FC236}">
                <a16:creationId xmlns:a16="http://schemas.microsoft.com/office/drawing/2014/main" id="{4731940C-E358-40F6-965F-93C9B5C0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389" y="4129213"/>
            <a:ext cx="2463026" cy="2369431"/>
          </a:xfrm>
          <a:prstGeom prst="rect">
            <a:avLst/>
          </a:prstGeom>
        </p:spPr>
      </p:pic>
      <p:pic>
        <p:nvPicPr>
          <p:cNvPr id="9" name="图片 8">
            <a:extLst>
              <a:ext uri="{FF2B5EF4-FFF2-40B4-BE49-F238E27FC236}">
                <a16:creationId xmlns:a16="http://schemas.microsoft.com/office/drawing/2014/main" id="{6888A2C1-E026-4AB5-AB55-5E2F4694A017}"/>
              </a:ext>
            </a:extLst>
          </p:cNvPr>
          <p:cNvPicPr>
            <a:picLocks noChangeAspect="1"/>
          </p:cNvPicPr>
          <p:nvPr/>
        </p:nvPicPr>
        <p:blipFill>
          <a:blip r:embed="rId4"/>
          <a:stretch>
            <a:fillRect/>
          </a:stretch>
        </p:blipFill>
        <p:spPr>
          <a:xfrm>
            <a:off x="7405969" y="4498905"/>
            <a:ext cx="3840011" cy="1630045"/>
          </a:xfrm>
          <a:prstGeom prst="rect">
            <a:avLst/>
          </a:prstGeom>
        </p:spPr>
      </p:pic>
    </p:spTree>
    <p:extLst>
      <p:ext uri="{BB962C8B-B14F-4D97-AF65-F5344CB8AC3E}">
        <p14:creationId xmlns:p14="http://schemas.microsoft.com/office/powerpoint/2010/main" val="2969223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引脚及应用电路</a:t>
            </a:r>
          </a:p>
        </p:txBody>
      </p:sp>
      <p:graphicFrame>
        <p:nvGraphicFramePr>
          <p:cNvPr id="3" name="表格 4">
            <a:extLst>
              <a:ext uri="{FF2B5EF4-FFF2-40B4-BE49-F238E27FC236}">
                <a16:creationId xmlns:a16="http://schemas.microsoft.com/office/drawing/2014/main" id="{FDC6D408-1C64-449E-BD67-4419C9B9129B}"/>
              </a:ext>
            </a:extLst>
          </p:cNvPr>
          <p:cNvGraphicFramePr>
            <a:graphicFrameLocks noGrp="1"/>
          </p:cNvGraphicFramePr>
          <p:nvPr>
            <p:extLst>
              <p:ext uri="{D42A27DB-BD31-4B8C-83A1-F6EECF244321}">
                <p14:modId xmlns:p14="http://schemas.microsoft.com/office/powerpoint/2010/main" val="2678401787"/>
              </p:ext>
            </p:extLst>
          </p:nvPr>
        </p:nvGraphicFramePr>
        <p:xfrm>
          <a:off x="1375129" y="2932646"/>
          <a:ext cx="4250424" cy="1483360"/>
        </p:xfrm>
        <a:graphic>
          <a:graphicData uri="http://schemas.openxmlformats.org/drawingml/2006/table">
            <a:tbl>
              <a:tblPr firstRow="1" bandRow="1">
                <a:tableStyleId>{93296810-A885-4BE3-A3E7-6D5BEEA58F35}</a:tableStyleId>
              </a:tblPr>
              <a:tblGrid>
                <a:gridCol w="1629148">
                  <a:extLst>
                    <a:ext uri="{9D8B030D-6E8A-4147-A177-3AD203B41FA5}">
                      <a16:colId xmlns:a16="http://schemas.microsoft.com/office/drawing/2014/main" val="2457410622"/>
                    </a:ext>
                  </a:extLst>
                </a:gridCol>
                <a:gridCol w="2621276">
                  <a:extLst>
                    <a:ext uri="{9D8B030D-6E8A-4147-A177-3AD203B41FA5}">
                      <a16:colId xmlns:a16="http://schemas.microsoft.com/office/drawing/2014/main" val="992196444"/>
                    </a:ext>
                  </a:extLst>
                </a:gridCol>
              </a:tblGrid>
              <a:tr h="370840">
                <a:tc>
                  <a:txBody>
                    <a:bodyPr/>
                    <a:lstStyle/>
                    <a:p>
                      <a:pPr algn="ctr"/>
                      <a:r>
                        <a:rPr lang="zh-CN" altLang="en-US"/>
                        <a:t>引脚</a:t>
                      </a:r>
                    </a:p>
                  </a:txBody>
                  <a:tcPr/>
                </a:tc>
                <a:tc>
                  <a:txBody>
                    <a:bodyPr/>
                    <a:lstStyle/>
                    <a:p>
                      <a:pPr algn="ctr"/>
                      <a:r>
                        <a:rPr lang="zh-CN" altLang="en-US"/>
                        <a:t>功能</a:t>
                      </a:r>
                    </a:p>
                  </a:txBody>
                  <a:tcPr/>
                </a:tc>
                <a:extLst>
                  <a:ext uri="{0D108BD9-81ED-4DB2-BD59-A6C34878D82A}">
                    <a16:rowId xmlns:a16="http://schemas.microsoft.com/office/drawing/2014/main" val="30358113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VDD</a:t>
                      </a:r>
                      <a:endParaRPr lang="zh-CN" altLang="en-US"/>
                    </a:p>
                  </a:txBody>
                  <a:tcPr/>
                </a:tc>
                <a:tc>
                  <a:txBody>
                    <a:bodyPr/>
                    <a:lstStyle/>
                    <a:p>
                      <a:pPr algn="ctr"/>
                      <a:r>
                        <a:rPr lang="zh-CN" altLang="en-US"/>
                        <a:t>电源（</a:t>
                      </a:r>
                      <a:r>
                        <a:rPr lang="en-US" altLang="zh-CN" sz="1800" b="0" i="0" kern="1200">
                          <a:solidFill>
                            <a:schemeClr val="dk1"/>
                          </a:solidFill>
                          <a:effectLst/>
                          <a:latin typeface="+mn-lt"/>
                          <a:ea typeface="+mn-ea"/>
                          <a:cs typeface="+mn-cs"/>
                        </a:rPr>
                        <a:t>3.0V ~ 5.5V</a:t>
                      </a:r>
                      <a:r>
                        <a:rPr lang="zh-CN" altLang="en-US"/>
                        <a:t>）</a:t>
                      </a:r>
                    </a:p>
                  </a:txBody>
                  <a:tcPr/>
                </a:tc>
                <a:extLst>
                  <a:ext uri="{0D108BD9-81ED-4DB2-BD59-A6C34878D82A}">
                    <a16:rowId xmlns:a16="http://schemas.microsoft.com/office/drawing/2014/main" val="1139675102"/>
                  </a:ext>
                </a:extLst>
              </a:tr>
              <a:tr h="370840">
                <a:tc>
                  <a:txBody>
                    <a:bodyPr/>
                    <a:lstStyle/>
                    <a:p>
                      <a:pPr algn="ctr"/>
                      <a:r>
                        <a:rPr lang="en-US" altLang="zh-CN"/>
                        <a:t>GND</a:t>
                      </a:r>
                      <a:endParaRPr lang="zh-CN" altLang="en-US"/>
                    </a:p>
                  </a:txBody>
                  <a:tcPr/>
                </a:tc>
                <a:tc>
                  <a:txBody>
                    <a:bodyPr/>
                    <a:lstStyle/>
                    <a:p>
                      <a:pPr algn="ctr"/>
                      <a:r>
                        <a:rPr lang="zh-CN" altLang="en-US"/>
                        <a:t>电源地</a:t>
                      </a:r>
                    </a:p>
                  </a:txBody>
                  <a:tcPr/>
                </a:tc>
                <a:extLst>
                  <a:ext uri="{0D108BD9-81ED-4DB2-BD59-A6C34878D82A}">
                    <a16:rowId xmlns:a16="http://schemas.microsoft.com/office/drawing/2014/main" val="24822111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a:t>DQ</a:t>
                      </a:r>
                      <a:endParaRPr lang="zh-CN"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a:t>单总线接口</a:t>
                      </a:r>
                    </a:p>
                  </a:txBody>
                  <a:tcPr/>
                </a:tc>
                <a:extLst>
                  <a:ext uri="{0D108BD9-81ED-4DB2-BD59-A6C34878D82A}">
                    <a16:rowId xmlns:a16="http://schemas.microsoft.com/office/drawing/2014/main" val="3889120982"/>
                  </a:ext>
                </a:extLst>
              </a:tr>
            </a:tbl>
          </a:graphicData>
        </a:graphic>
      </p:graphicFrame>
      <p:pic>
        <p:nvPicPr>
          <p:cNvPr id="5" name="图片 4">
            <a:extLst>
              <a:ext uri="{FF2B5EF4-FFF2-40B4-BE49-F238E27FC236}">
                <a16:creationId xmlns:a16="http://schemas.microsoft.com/office/drawing/2014/main" id="{92D286D3-215A-4796-B20F-70F6D8359797}"/>
              </a:ext>
            </a:extLst>
          </p:cNvPr>
          <p:cNvPicPr>
            <a:picLocks noChangeAspect="1"/>
          </p:cNvPicPr>
          <p:nvPr/>
        </p:nvPicPr>
        <p:blipFill>
          <a:blip r:embed="rId2"/>
          <a:stretch>
            <a:fillRect/>
          </a:stretch>
        </p:blipFill>
        <p:spPr>
          <a:xfrm>
            <a:off x="6767171" y="1688611"/>
            <a:ext cx="3809524" cy="3971429"/>
          </a:xfrm>
          <a:prstGeom prst="rect">
            <a:avLst/>
          </a:prstGeom>
        </p:spPr>
      </p:pic>
    </p:spTree>
    <p:extLst>
      <p:ext uri="{BB962C8B-B14F-4D97-AF65-F5344CB8AC3E}">
        <p14:creationId xmlns:p14="http://schemas.microsoft.com/office/powerpoint/2010/main" val="24803937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rPr>
              <a:t>内部结构框图</a:t>
            </a:r>
          </a:p>
        </p:txBody>
      </p:sp>
      <p:pic>
        <p:nvPicPr>
          <p:cNvPr id="2" name="图片 1">
            <a:extLst>
              <a:ext uri="{FF2B5EF4-FFF2-40B4-BE49-F238E27FC236}">
                <a16:creationId xmlns:a16="http://schemas.microsoft.com/office/drawing/2014/main" id="{CC6BD004-61DA-4D8B-B43A-9D02D3D204A2}"/>
              </a:ext>
            </a:extLst>
          </p:cNvPr>
          <p:cNvPicPr>
            <a:picLocks noChangeAspect="1"/>
          </p:cNvPicPr>
          <p:nvPr/>
        </p:nvPicPr>
        <p:blipFill rotWithShape="1">
          <a:blip r:embed="rId2"/>
          <a:srcRect l="1457" t="2607" r="1379" b="3768"/>
          <a:stretch/>
        </p:blipFill>
        <p:spPr>
          <a:xfrm>
            <a:off x="1483112" y="1003611"/>
            <a:ext cx="9233210" cy="3992136"/>
          </a:xfrm>
          <a:prstGeom prst="rect">
            <a:avLst/>
          </a:prstGeom>
        </p:spPr>
      </p:pic>
      <p:sp>
        <p:nvSpPr>
          <p:cNvPr id="5" name="文本框 4">
            <a:extLst>
              <a:ext uri="{FF2B5EF4-FFF2-40B4-BE49-F238E27FC236}">
                <a16:creationId xmlns:a16="http://schemas.microsoft.com/office/drawing/2014/main" id="{6730A511-B02C-45D7-8D63-52DB56C84479}"/>
              </a:ext>
            </a:extLst>
          </p:cNvPr>
          <p:cNvSpPr txBox="1"/>
          <p:nvPr/>
        </p:nvSpPr>
        <p:spPr>
          <a:xfrm>
            <a:off x="570963" y="5301940"/>
            <a:ext cx="11050073" cy="1384995"/>
          </a:xfrm>
          <a:prstGeom prst="rect">
            <a:avLst/>
          </a:prstGeom>
          <a:noFill/>
        </p:spPr>
        <p:txBody>
          <a:bodyPr wrap="square" rtlCol="0">
            <a:spAutoFit/>
          </a:bodyPr>
          <a:lstStyle/>
          <a:p>
            <a:pPr marL="457200" indent="-457200">
              <a:buFont typeface="Arial" panose="020B0604020202020204" pitchFamily="34" charset="0"/>
              <a:buChar char="•"/>
            </a:pPr>
            <a:r>
              <a:rPr lang="en-US" altLang="zh-CN" sz="2800"/>
              <a:t>64-BIT ROM</a:t>
            </a:r>
            <a:r>
              <a:rPr lang="zh-CN" altLang="en-US" sz="2800"/>
              <a:t>：作为器件地址，用于总线通信的寻址</a:t>
            </a:r>
            <a:endParaRPr lang="en-US" altLang="zh-CN" sz="2800"/>
          </a:p>
          <a:p>
            <a:pPr marL="457200" indent="-457200">
              <a:buFont typeface="Arial" panose="020B0604020202020204" pitchFamily="34" charset="0"/>
              <a:buChar char="•"/>
            </a:pPr>
            <a:r>
              <a:rPr lang="en-US" altLang="zh-CN" sz="2800"/>
              <a:t>SCRATCHPAD</a:t>
            </a:r>
            <a:r>
              <a:rPr lang="zh-CN" altLang="en-US" sz="2800"/>
              <a:t>（暂存器）：用于总线的数据交互</a:t>
            </a:r>
            <a:endParaRPr lang="en-US" altLang="zh-CN" sz="2800"/>
          </a:p>
          <a:p>
            <a:pPr marL="457200" indent="-457200">
              <a:buFont typeface="Arial" panose="020B0604020202020204" pitchFamily="34" charset="0"/>
              <a:buChar char="•"/>
            </a:pPr>
            <a:r>
              <a:rPr lang="en-US" altLang="zh-CN" sz="2800"/>
              <a:t>EEPROM</a:t>
            </a:r>
            <a:r>
              <a:rPr lang="zh-CN" altLang="en-US" sz="2800"/>
              <a:t>：用于保存温度触发阈值和配置参数</a:t>
            </a:r>
            <a:endParaRPr lang="en-US" altLang="zh-CN" sz="2800"/>
          </a:p>
        </p:txBody>
      </p:sp>
    </p:spTree>
    <p:extLst>
      <p:ext uri="{BB962C8B-B14F-4D97-AF65-F5344CB8AC3E}">
        <p14:creationId xmlns:p14="http://schemas.microsoft.com/office/powerpoint/2010/main" val="2412184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存储器结构</a:t>
            </a:r>
          </a:p>
        </p:txBody>
      </p:sp>
      <p:pic>
        <p:nvPicPr>
          <p:cNvPr id="2" name="图片 1">
            <a:extLst>
              <a:ext uri="{FF2B5EF4-FFF2-40B4-BE49-F238E27FC236}">
                <a16:creationId xmlns:a16="http://schemas.microsoft.com/office/drawing/2014/main" id="{3AFE1649-7FDA-43D9-B84D-33D09EE498C5}"/>
              </a:ext>
            </a:extLst>
          </p:cNvPr>
          <p:cNvPicPr>
            <a:picLocks noChangeAspect="1"/>
          </p:cNvPicPr>
          <p:nvPr/>
        </p:nvPicPr>
        <p:blipFill rotWithShape="1">
          <a:blip r:embed="rId2"/>
          <a:srcRect l="1200" t="1766" r="920" b="2940"/>
          <a:stretch/>
        </p:blipFill>
        <p:spPr>
          <a:xfrm>
            <a:off x="903249" y="1628079"/>
            <a:ext cx="10415239" cy="4337824"/>
          </a:xfrm>
          <a:prstGeom prst="rect">
            <a:avLst/>
          </a:prstGeom>
        </p:spPr>
      </p:pic>
    </p:spTree>
    <p:extLst>
      <p:ext uri="{BB962C8B-B14F-4D97-AF65-F5344CB8AC3E}">
        <p14:creationId xmlns:p14="http://schemas.microsoft.com/office/powerpoint/2010/main" val="329416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0FBCBDC-FA11-4010-B4E0-4F58BD4474F5}"/>
              </a:ext>
            </a:extLst>
          </p:cNvPr>
          <p:cNvSpPr/>
          <p:nvPr/>
        </p:nvSpPr>
        <p:spPr>
          <a:xfrm>
            <a:off x="0" y="171065"/>
            <a:ext cx="4456090" cy="575910"/>
          </a:xfrm>
          <a:prstGeom prst="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等线" panose="02010600030101010101" pitchFamily="2" charset="-122"/>
                <a:ea typeface="等线" panose="02010600030101010101" pitchFamily="2" charset="-122"/>
              </a:rPr>
              <a:t>单总线介绍</a:t>
            </a:r>
          </a:p>
        </p:txBody>
      </p:sp>
      <p:sp>
        <p:nvSpPr>
          <p:cNvPr id="6" name="文本框 5">
            <a:extLst>
              <a:ext uri="{FF2B5EF4-FFF2-40B4-BE49-F238E27FC236}">
                <a16:creationId xmlns:a16="http://schemas.microsoft.com/office/drawing/2014/main" id="{5A1B244E-4E47-4C51-93FB-27E60009DE3C}"/>
              </a:ext>
            </a:extLst>
          </p:cNvPr>
          <p:cNvSpPr txBox="1"/>
          <p:nvPr/>
        </p:nvSpPr>
        <p:spPr>
          <a:xfrm>
            <a:off x="570963" y="1236373"/>
            <a:ext cx="11050073" cy="2677656"/>
          </a:xfrm>
          <a:prstGeom prst="rect">
            <a:avLst/>
          </a:prstGeom>
          <a:noFill/>
        </p:spPr>
        <p:txBody>
          <a:bodyPr wrap="square" rtlCol="0">
            <a:spAutoFit/>
          </a:bodyPr>
          <a:lstStyle/>
          <a:p>
            <a:pPr marL="457200" indent="-457200">
              <a:buFont typeface="Arial" panose="020B0604020202020204" pitchFamily="34" charset="0"/>
              <a:buChar char="•"/>
            </a:pPr>
            <a:r>
              <a:rPr lang="zh-CN" altLang="en-US" sz="2800"/>
              <a:t>单总线（</a:t>
            </a:r>
            <a:r>
              <a:rPr lang="en-US" altLang="zh-CN" sz="2800"/>
              <a:t>1-Wire BUS</a:t>
            </a:r>
            <a:r>
              <a:rPr lang="zh-CN" altLang="en-US" sz="2800"/>
              <a:t>）是由</a:t>
            </a:r>
            <a:r>
              <a:rPr lang="en-US" altLang="zh-CN" sz="2800"/>
              <a:t>Dallas</a:t>
            </a:r>
            <a:r>
              <a:rPr lang="zh-CN" altLang="en-US" sz="2800"/>
              <a:t>公司开发的一种通用数据总线</a:t>
            </a:r>
            <a:endParaRPr lang="en-US" altLang="zh-CN" sz="2800"/>
          </a:p>
          <a:p>
            <a:pPr marL="457200" indent="-457200">
              <a:buFont typeface="Arial" panose="020B0604020202020204" pitchFamily="34" charset="0"/>
              <a:buChar char="•"/>
            </a:pPr>
            <a:r>
              <a:rPr lang="zh-CN" altLang="en-US" sz="2800"/>
              <a:t>一根通信线：</a:t>
            </a:r>
            <a:r>
              <a:rPr lang="en-US" altLang="zh-CN" sz="2800"/>
              <a:t>DQ</a:t>
            </a:r>
          </a:p>
          <a:p>
            <a:pPr marL="457200" indent="-457200">
              <a:buFont typeface="Arial" panose="020B0604020202020204" pitchFamily="34" charset="0"/>
              <a:buChar char="•"/>
            </a:pPr>
            <a:r>
              <a:rPr lang="zh-CN" altLang="en-US" sz="2800"/>
              <a:t>异步、半双工</a:t>
            </a:r>
            <a:endParaRPr lang="en-US" altLang="zh-CN" sz="2800"/>
          </a:p>
          <a:p>
            <a:pPr marL="457200" indent="-457200">
              <a:buFont typeface="Arial" panose="020B0604020202020204" pitchFamily="34" charset="0"/>
              <a:buChar char="•"/>
            </a:pPr>
            <a:r>
              <a:rPr lang="zh-CN" altLang="en-US" sz="2800"/>
              <a:t>单总线只需要一根通信线即可实现数据的双向传输，当采用寄生供电时，还可以省去设备的</a:t>
            </a:r>
            <a:r>
              <a:rPr lang="en-US" altLang="zh-CN" sz="2800"/>
              <a:t>VDD</a:t>
            </a:r>
            <a:r>
              <a:rPr lang="zh-CN" altLang="en-US" sz="2800"/>
              <a:t>线路，此时，供电加通信只需要</a:t>
            </a:r>
            <a:r>
              <a:rPr lang="en-US" altLang="zh-CN" sz="2800"/>
              <a:t>DQ</a:t>
            </a:r>
            <a:r>
              <a:rPr lang="zh-CN" altLang="en-US" sz="2800"/>
              <a:t>和</a:t>
            </a:r>
            <a:r>
              <a:rPr lang="en-US" altLang="zh-CN" sz="2800"/>
              <a:t>GND</a:t>
            </a:r>
            <a:r>
              <a:rPr lang="zh-CN" altLang="en-US" sz="2800"/>
              <a:t>两根线</a:t>
            </a:r>
            <a:endParaRPr lang="en-US" altLang="zh-CN" sz="2800"/>
          </a:p>
        </p:txBody>
      </p:sp>
      <p:pic>
        <p:nvPicPr>
          <p:cNvPr id="8" name="图片 7">
            <a:extLst>
              <a:ext uri="{FF2B5EF4-FFF2-40B4-BE49-F238E27FC236}">
                <a16:creationId xmlns:a16="http://schemas.microsoft.com/office/drawing/2014/main" id="{A5D98A6F-3294-4699-B0C2-1B5021FBA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951" y="4120978"/>
            <a:ext cx="2728099" cy="2367895"/>
          </a:xfrm>
          <a:prstGeom prst="rect">
            <a:avLst/>
          </a:prstGeom>
        </p:spPr>
      </p:pic>
      <p:pic>
        <p:nvPicPr>
          <p:cNvPr id="2050" name="Picture 2">
            <a:extLst>
              <a:ext uri="{FF2B5EF4-FFF2-40B4-BE49-F238E27FC236}">
                <a16:creationId xmlns:a16="http://schemas.microsoft.com/office/drawing/2014/main" id="{F8DFB511-39E1-4139-847D-192E7A2E3C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71"/>
          <a:stretch/>
        </p:blipFill>
        <p:spPr bwMode="auto">
          <a:xfrm>
            <a:off x="6490010" y="4120977"/>
            <a:ext cx="2768787" cy="236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86802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8498</TotalTime>
  <Words>6902</Words>
  <Application>Microsoft Macintosh PowerPoint</Application>
  <PresentationFormat>Widescreen</PresentationFormat>
  <Paragraphs>1027</Paragraphs>
  <Slides>140</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140</vt:i4>
      </vt:variant>
    </vt:vector>
  </HeadingPairs>
  <TitlesOfParts>
    <vt:vector size="148" baseType="lpstr">
      <vt:lpstr>等线</vt:lpstr>
      <vt:lpstr>等线 Light</vt:lpstr>
      <vt:lpstr>Arial</vt:lpstr>
      <vt:lpstr>Cambria Math</vt:lpstr>
      <vt:lpstr>Consolas</vt:lpstr>
      <vt:lpstr>Tahoma</vt:lpstr>
      <vt:lpstr>Office 主题​​</vt:lpstr>
      <vt:lpstr>Visio.Drawing.6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World</dc:creator>
  <cp:lastModifiedBy>office365</cp:lastModifiedBy>
  <cp:revision>431</cp:revision>
  <dcterms:created xsi:type="dcterms:W3CDTF">2019-03-09T07:14:58Z</dcterms:created>
  <dcterms:modified xsi:type="dcterms:W3CDTF">2023-11-02T00:50:04Z</dcterms:modified>
</cp:coreProperties>
</file>